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3"/>
  </p:notesMasterIdLst>
  <p:handoutMasterIdLst>
    <p:handoutMasterId r:id="rId134"/>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6" r:id="rId106"/>
    <p:sldId id="377" r:id="rId107"/>
    <p:sldId id="378" r:id="rId108"/>
    <p:sldId id="380" r:id="rId109"/>
    <p:sldId id="381" r:id="rId110"/>
    <p:sldId id="382" r:id="rId111"/>
    <p:sldId id="384" r:id="rId112"/>
    <p:sldId id="385" r:id="rId113"/>
    <p:sldId id="386" r:id="rId114"/>
    <p:sldId id="388" r:id="rId115"/>
    <p:sldId id="389" r:id="rId116"/>
    <p:sldId id="390" r:id="rId117"/>
    <p:sldId id="392" r:id="rId118"/>
    <p:sldId id="393" r:id="rId119"/>
    <p:sldId id="394" r:id="rId120"/>
    <p:sldId id="396" r:id="rId121"/>
    <p:sldId id="397" r:id="rId122"/>
    <p:sldId id="398" r:id="rId123"/>
    <p:sldId id="400" r:id="rId124"/>
    <p:sldId id="401" r:id="rId125"/>
    <p:sldId id="402" r:id="rId126"/>
    <p:sldId id="404" r:id="rId127"/>
    <p:sldId id="405" r:id="rId128"/>
    <p:sldId id="406" r:id="rId129"/>
    <p:sldId id="408" r:id="rId130"/>
    <p:sldId id="409" r:id="rId131"/>
    <p:sldId id="410" r:id="rId1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6" clrIdx="0"/>
  <p:cmAuthor id="1" name="Copyeditor" initials="A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48157-9109-D845-B758-D850397C1F26}" v="2" dt="2021-01-04T18:50:18.921"/>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73129" autoAdjust="0"/>
  </p:normalViewPr>
  <p:slideViewPr>
    <p:cSldViewPr snapToGrid="0">
      <p:cViewPr varScale="1">
        <p:scale>
          <a:sx n="92" d="100"/>
          <a:sy n="92" d="100"/>
        </p:scale>
        <p:origin x="976" y="168"/>
      </p:cViewPr>
      <p:guideLst>
        <p:guide orient="horz" pos="928"/>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9025410D-86E1-E44E-A419-34AA472D11E7}"/>
    <pc:docChg chg="modSld">
      <pc:chgData name="Kathryn Leeber" userId="15028f3c-0a13-4345-9369-dac953ae4f16" providerId="ADAL" clId="{9025410D-86E1-E44E-A419-34AA472D11E7}" dt="2020-10-21T14:17:36.290" v="1" actId="207"/>
      <pc:docMkLst>
        <pc:docMk/>
      </pc:docMkLst>
      <pc:sldChg chg="modSp mod">
        <pc:chgData name="Kathryn Leeber" userId="15028f3c-0a13-4345-9369-dac953ae4f16" providerId="ADAL" clId="{9025410D-86E1-E44E-A419-34AA472D11E7}" dt="2020-10-21T14:17:36.290" v="1" actId="207"/>
        <pc:sldMkLst>
          <pc:docMk/>
          <pc:sldMk cId="1732698309" sldId="258"/>
        </pc:sldMkLst>
        <pc:spChg chg="mod">
          <ac:chgData name="Kathryn Leeber" userId="15028f3c-0a13-4345-9369-dac953ae4f16" providerId="ADAL" clId="{9025410D-86E1-E44E-A419-34AA472D11E7}" dt="2020-10-21T14:17:36.290" v="1" actId="207"/>
          <ac:spMkLst>
            <pc:docMk/>
            <pc:sldMk cId="1732698309" sldId="258"/>
            <ac:spMk id="19" creationId="{A58A35F8-EA88-094E-8EAD-88FE6A07C447}"/>
          </ac:spMkLst>
        </pc:spChg>
      </pc:sldChg>
    </pc:docChg>
  </pc:docChgLst>
  <pc:docChgLst>
    <pc:chgData name="Kathryn Leeber" userId="15028f3c-0a13-4345-9369-dac953ae4f16" providerId="ADAL" clId="{87E48157-9109-D845-B758-D850397C1F26}"/>
    <pc:docChg chg="modSld">
      <pc:chgData name="Kathryn Leeber" userId="15028f3c-0a13-4345-9369-dac953ae4f16" providerId="ADAL" clId="{87E48157-9109-D845-B758-D850397C1F26}" dt="2021-01-04T18:51:15.887" v="7" actId="20577"/>
      <pc:docMkLst>
        <pc:docMk/>
      </pc:docMkLst>
      <pc:sldChg chg="modSp mod">
        <pc:chgData name="Kathryn Leeber" userId="15028f3c-0a13-4345-9369-dac953ae4f16" providerId="ADAL" clId="{87E48157-9109-D845-B758-D850397C1F26}" dt="2021-01-04T18:49:36.143" v="0" actId="20577"/>
        <pc:sldMkLst>
          <pc:docMk/>
          <pc:sldMk cId="0" sldId="284"/>
        </pc:sldMkLst>
        <pc:spChg chg="mod">
          <ac:chgData name="Kathryn Leeber" userId="15028f3c-0a13-4345-9369-dac953ae4f16" providerId="ADAL" clId="{87E48157-9109-D845-B758-D850397C1F26}" dt="2021-01-04T18:49:36.143" v="0" actId="20577"/>
          <ac:spMkLst>
            <pc:docMk/>
            <pc:sldMk cId="0" sldId="284"/>
            <ac:spMk id="3" creationId="{00000000-0000-0000-0000-000000000000}"/>
          </ac:spMkLst>
        </pc:spChg>
      </pc:sldChg>
      <pc:sldChg chg="modSp">
        <pc:chgData name="Kathryn Leeber" userId="15028f3c-0a13-4345-9369-dac953ae4f16" providerId="ADAL" clId="{87E48157-9109-D845-B758-D850397C1F26}" dt="2021-01-04T18:50:18.921" v="2" actId="1076"/>
        <pc:sldMkLst>
          <pc:docMk/>
          <pc:sldMk cId="0" sldId="337"/>
        </pc:sldMkLst>
        <pc:picChg chg="mod">
          <ac:chgData name="Kathryn Leeber" userId="15028f3c-0a13-4345-9369-dac953ae4f16" providerId="ADAL" clId="{87E48157-9109-D845-B758-D850397C1F26}" dt="2021-01-04T18:50:18.921" v="2" actId="1076"/>
          <ac:picMkLst>
            <pc:docMk/>
            <pc:sldMk cId="0" sldId="337"/>
            <ac:picMk id="7170" creationId="{00000000-0000-0000-0000-000000000000}"/>
          </ac:picMkLst>
        </pc:picChg>
      </pc:sldChg>
      <pc:sldChg chg="modSp mod">
        <pc:chgData name="Kathryn Leeber" userId="15028f3c-0a13-4345-9369-dac953ae4f16" providerId="ADAL" clId="{87E48157-9109-D845-B758-D850397C1F26}" dt="2021-01-04T18:51:15.887" v="7" actId="20577"/>
        <pc:sldMkLst>
          <pc:docMk/>
          <pc:sldMk cId="0" sldId="371"/>
        </pc:sldMkLst>
        <pc:spChg chg="mod">
          <ac:chgData name="Kathryn Leeber" userId="15028f3c-0a13-4345-9369-dac953ae4f16" providerId="ADAL" clId="{87E48157-9109-D845-B758-D850397C1F26}" dt="2021-01-04T18:51:15.887" v="7" actId="20577"/>
          <ac:spMkLst>
            <pc:docMk/>
            <pc:sldMk cId="0" sldId="371"/>
            <ac:spMk id="10" creationId="{00000000-0000-0000-0000-000000000000}"/>
          </ac:spMkLst>
        </pc:spChg>
      </pc:sldChg>
    </pc:docChg>
  </pc:docChgLst>
  <pc:docChgLst>
    <pc:chgData name="Kathryn Leeber" userId="15028f3c-0a13-4345-9369-dac953ae4f16" providerId="ADAL" clId="{9FBBB547-D434-F745-BC4F-1A21BC190575}"/>
    <pc:docChg chg="modSld modMainMaster">
      <pc:chgData name="Kathryn Leeber" userId="15028f3c-0a13-4345-9369-dac953ae4f16" providerId="ADAL" clId="{9FBBB547-D434-F745-BC4F-1A21BC190575}" dt="2020-12-18T17:12:51.362" v="26" actId="20577"/>
      <pc:docMkLst>
        <pc:docMk/>
      </pc:docMkLst>
      <pc:sldChg chg="modSp mod">
        <pc:chgData name="Kathryn Leeber" userId="15028f3c-0a13-4345-9369-dac953ae4f16" providerId="ADAL" clId="{9FBBB547-D434-F745-BC4F-1A21BC190575}" dt="2020-12-10T17:21:54.833" v="7" actId="20577"/>
        <pc:sldMkLst>
          <pc:docMk/>
          <pc:sldMk cId="0" sldId="284"/>
        </pc:sldMkLst>
        <pc:spChg chg="mod">
          <ac:chgData name="Kathryn Leeber" userId="15028f3c-0a13-4345-9369-dac953ae4f16" providerId="ADAL" clId="{9FBBB547-D434-F745-BC4F-1A21BC190575}" dt="2020-12-10T17:21:54.833" v="7" actId="20577"/>
          <ac:spMkLst>
            <pc:docMk/>
            <pc:sldMk cId="0" sldId="284"/>
            <ac:spMk id="3" creationId="{00000000-0000-0000-0000-000000000000}"/>
          </ac:spMkLst>
        </pc:spChg>
      </pc:sldChg>
      <pc:sldChg chg="modSp mod">
        <pc:chgData name="Kathryn Leeber" userId="15028f3c-0a13-4345-9369-dac953ae4f16" providerId="ADAL" clId="{9FBBB547-D434-F745-BC4F-1A21BC190575}" dt="2020-12-18T17:12:14.395" v="23" actId="14100"/>
        <pc:sldMkLst>
          <pc:docMk/>
          <pc:sldMk cId="0" sldId="370"/>
        </pc:sldMkLst>
        <pc:spChg chg="mod">
          <ac:chgData name="Kathryn Leeber" userId="15028f3c-0a13-4345-9369-dac953ae4f16" providerId="ADAL" clId="{9FBBB547-D434-F745-BC4F-1A21BC190575}" dt="2020-12-18T17:12:14.395" v="23" actId="14100"/>
          <ac:spMkLst>
            <pc:docMk/>
            <pc:sldMk cId="0" sldId="370"/>
            <ac:spMk id="9" creationId="{00000000-0000-0000-0000-000000000000}"/>
          </ac:spMkLst>
        </pc:spChg>
      </pc:sldChg>
      <pc:sldChg chg="modSp mod">
        <pc:chgData name="Kathryn Leeber" userId="15028f3c-0a13-4345-9369-dac953ae4f16" providerId="ADAL" clId="{9FBBB547-D434-F745-BC4F-1A21BC190575}" dt="2020-12-18T17:12:51.362" v="26" actId="20577"/>
        <pc:sldMkLst>
          <pc:docMk/>
          <pc:sldMk cId="0" sldId="371"/>
        </pc:sldMkLst>
        <pc:spChg chg="mod">
          <ac:chgData name="Kathryn Leeber" userId="15028f3c-0a13-4345-9369-dac953ae4f16" providerId="ADAL" clId="{9FBBB547-D434-F745-BC4F-1A21BC190575}" dt="2020-12-18T17:12:51.362" v="26" actId="20577"/>
          <ac:spMkLst>
            <pc:docMk/>
            <pc:sldMk cId="0" sldId="371"/>
            <ac:spMk id="10" creationId="{00000000-0000-0000-0000-000000000000}"/>
          </ac:spMkLst>
        </pc:spChg>
      </pc:sldChg>
      <pc:sldMasterChg chg="modSp mod modSldLayout">
        <pc:chgData name="Kathryn Leeber" userId="15028f3c-0a13-4345-9369-dac953ae4f16" providerId="ADAL" clId="{9FBBB547-D434-F745-BC4F-1A21BC190575}" dt="2020-12-10T17:21:24.854" v="3" actId="20577"/>
        <pc:sldMasterMkLst>
          <pc:docMk/>
          <pc:sldMasterMk cId="2871921020" sldId="2147483648"/>
        </pc:sldMasterMkLst>
        <pc:spChg chg="mod">
          <ac:chgData name="Kathryn Leeber" userId="15028f3c-0a13-4345-9369-dac953ae4f16" providerId="ADAL" clId="{9FBBB547-D434-F745-BC4F-1A21BC190575}" dt="2020-12-10T17:21:24.854" v="3" actId="20577"/>
          <ac:spMkLst>
            <pc:docMk/>
            <pc:sldMasterMk cId="2871921020" sldId="2147483648"/>
            <ac:spMk id="7" creationId="{21F38BD8-3F75-CE4C-AFEF-0C6B45F77F8C}"/>
          </ac:spMkLst>
        </pc:spChg>
        <pc:sldLayoutChg chg="modSp mod">
          <pc:chgData name="Kathryn Leeber" userId="15028f3c-0a13-4345-9369-dac953ae4f16" providerId="ADAL" clId="{9FBBB547-D434-F745-BC4F-1A21BC190575}" dt="2020-12-10T17:21:20.370" v="1" actId="20577"/>
          <pc:sldLayoutMkLst>
            <pc:docMk/>
            <pc:sldMasterMk cId="2871921020" sldId="2147483648"/>
            <pc:sldLayoutMk cId="3047549913" sldId="2147483649"/>
          </pc:sldLayoutMkLst>
          <pc:spChg chg="mod">
            <ac:chgData name="Kathryn Leeber" userId="15028f3c-0a13-4345-9369-dac953ae4f16" providerId="ADAL" clId="{9FBBB547-D434-F745-BC4F-1A21BC190575}" dt="2020-12-10T17:21:20.370"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b="1"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AD5C8F5-F7B3-C441-9D3D-7A9B33B374E4}" type="slidenum">
              <a:rPr lang="en-US" altLang="en-US" sz="1200"/>
              <a:pPr eaLnBrk="1" hangingPunct="1"/>
              <a:t>2</a:t>
            </a:fld>
            <a:endParaRPr lang="en-US" altLang="en-US" sz="1200" dirty="0"/>
          </a:p>
        </p:txBody>
      </p:sp>
    </p:spTree>
    <p:extLst>
      <p:ext uri="{BB962C8B-B14F-4D97-AF65-F5344CB8AC3E}">
        <p14:creationId xmlns:p14="http://schemas.microsoft.com/office/powerpoint/2010/main" val="1591943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D.    Try to determine the nature of the poison.</a:t>
            </a:r>
            <a:endParaRPr lang="en-IN" b="1" dirty="0"/>
          </a:p>
          <a:p>
            <a:pPr>
              <a:defRPr/>
            </a:pPr>
            <a:r>
              <a:rPr lang="en-US" dirty="0"/>
              <a:t>       1.    Look around the immediate area for an overturned bottle, a needle or syringe, scattered pills, chemicals, remains of food or drink items, or even an overturned or damaged plant.</a:t>
            </a:r>
            <a:endParaRPr lang="en-IN" dirty="0"/>
          </a:p>
          <a:p>
            <a:pPr>
              <a:defRPr/>
            </a:pPr>
            <a:r>
              <a:rPr lang="en-US" dirty="0"/>
              <a:t>       2.    Take any suspicious material with you to the ED.</a:t>
            </a:r>
            <a:endParaRPr lang="en-IN" dirty="0"/>
          </a:p>
          <a:p>
            <a:pPr>
              <a:defRPr/>
            </a:pPr>
            <a:r>
              <a:rPr lang="en-US" dirty="0"/>
              <a:t>       3.    Containers at the scene can provide critical information, such as:</a:t>
            </a:r>
            <a:endParaRPr lang="en-IN" dirty="0"/>
          </a:p>
          <a:p>
            <a:pPr>
              <a:defRPr/>
            </a:pPr>
            <a:r>
              <a:rPr lang="en-US" dirty="0"/>
              <a:t>              a.    Name and concentration of the drug</a:t>
            </a:r>
            <a:endParaRPr lang="en-IN" dirty="0"/>
          </a:p>
          <a:p>
            <a:pPr>
              <a:defRPr/>
            </a:pPr>
            <a:r>
              <a:rPr lang="en-US" dirty="0"/>
              <a:t>              b.    Ingredients</a:t>
            </a:r>
            <a:endParaRPr lang="en-IN" dirty="0"/>
          </a:p>
          <a:p>
            <a:pPr>
              <a:defRPr/>
            </a:pPr>
            <a:r>
              <a:rPr lang="en-US" dirty="0"/>
              <a:t>              c.    Number of pills originally in the bottle</a:t>
            </a:r>
            <a:endParaRPr lang="en-IN" dirty="0"/>
          </a:p>
          <a:p>
            <a:pPr>
              <a:defRPr/>
            </a:pPr>
            <a:r>
              <a:rPr lang="en-US" dirty="0"/>
              <a:t>              d.    Name of the manufacturer</a:t>
            </a:r>
            <a:endParaRPr lang="en-IN" dirty="0"/>
          </a:p>
          <a:p>
            <a:pPr>
              <a:defRPr/>
            </a:pPr>
            <a:r>
              <a:rPr lang="en-US" dirty="0"/>
              <a:t>              e.    Prescribed dose</a:t>
            </a:r>
            <a:endParaRPr lang="en-IN" dirty="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A10DC1-EFD0-7E40-B505-C32E39248CF2}" type="slidenum">
              <a:rPr lang="en-US" altLang="en-US" sz="1200"/>
              <a:pPr eaLnBrk="1" hangingPunct="1"/>
              <a:t>11</a:t>
            </a:fld>
            <a:endParaRPr lang="en-US" altLang="en-US" sz="1200" dirty="0"/>
          </a:p>
        </p:txBody>
      </p:sp>
    </p:spTree>
    <p:extLst>
      <p:ext uri="{BB962C8B-B14F-4D97-AF65-F5344CB8AC3E}">
        <p14:creationId xmlns:p14="http://schemas.microsoft.com/office/powerpoint/2010/main" val="86140806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common poisonous plants: Jimsonweed (G), Death camas (H), Poison ivy (I), Poison oak (J), Pokeweed (K), Rosary pea (L), Poison sumac (M)</a:t>
            </a:r>
          </a:p>
        </p:txBody>
      </p:sp>
      <p:sp>
        <p:nvSpPr>
          <p:cNvPr id="262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8169CB-0BE1-5D47-B6B0-ED8E4A7055E4}" type="slidenum">
              <a:rPr lang="en-US" altLang="en-US" sz="1200"/>
              <a:pPr eaLnBrk="1" hangingPunct="1"/>
              <a:t>101</a:t>
            </a:fld>
            <a:endParaRPr lang="en-US" altLang="en-US" sz="1200" dirty="0"/>
          </a:p>
        </p:txBody>
      </p:sp>
    </p:spTree>
    <p:extLst>
      <p:ext uri="{BB962C8B-B14F-4D97-AF65-F5344CB8AC3E}">
        <p14:creationId xmlns:p14="http://schemas.microsoft.com/office/powerpoint/2010/main" val="38011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4.    If the patient vomits, examine the contents for pill fragments.</a:t>
            </a:r>
            <a:endParaRPr lang="en-IN" altLang="en-US" b="1" dirty="0">
              <a:latin typeface="Times New Roman" charset="0"/>
              <a:ea typeface="MS PGothic" charset="-128"/>
            </a:endParaRPr>
          </a:p>
          <a:p>
            <a:r>
              <a:rPr lang="en-US" altLang="en-US" dirty="0">
                <a:latin typeface="Times New Roman" charset="0"/>
                <a:ea typeface="MS PGothic" charset="-128"/>
              </a:rPr>
              <a:t>5.    Note and document anything unusual that you see.</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B0EBE9-F4D9-904F-946E-35DB2B79B080}"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49810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dirty="0"/>
              <a:t>Lecture Outline</a:t>
            </a:r>
          </a:p>
          <a:p>
            <a:pPr>
              <a:defRPr/>
            </a:pPr>
            <a:endParaRPr lang="en-US" dirty="0"/>
          </a:p>
          <a:p>
            <a:pPr>
              <a:defRPr/>
            </a:pPr>
            <a:r>
              <a:rPr lang="en-US" dirty="0"/>
              <a:t>A.    How you provide treatment depends on how the poison got into the patient’s body in the first place.</a:t>
            </a:r>
            <a:endParaRPr lang="en-IN" dirty="0"/>
          </a:p>
          <a:p>
            <a:pPr>
              <a:defRPr/>
            </a:pPr>
            <a:r>
              <a:rPr lang="en-US" dirty="0"/>
              <a:t>       1.    The four routes to consider are:</a:t>
            </a:r>
            <a:endParaRPr lang="en-IN" dirty="0"/>
          </a:p>
          <a:p>
            <a:pPr>
              <a:defRPr/>
            </a:pPr>
            <a:r>
              <a:rPr lang="en-US" dirty="0"/>
              <a:t>              a.    Inhalation</a:t>
            </a:r>
            <a:endParaRPr lang="en-IN" dirty="0"/>
          </a:p>
          <a:p>
            <a:pPr>
              <a:defRPr/>
            </a:pPr>
            <a:r>
              <a:rPr lang="en-US" dirty="0"/>
              <a:t>              b.    Absorption (surface contact)</a:t>
            </a:r>
            <a:endParaRPr lang="en-IN" dirty="0"/>
          </a:p>
          <a:p>
            <a:pPr>
              <a:defRPr/>
            </a:pPr>
            <a:r>
              <a:rPr lang="en-US" dirty="0"/>
              <a:t>              c.    Ingestion</a:t>
            </a:r>
            <a:endParaRPr lang="en-IN" dirty="0"/>
          </a:p>
          <a:p>
            <a:pPr>
              <a:defRPr/>
            </a:pPr>
            <a:r>
              <a:rPr lang="en-US" dirty="0"/>
              <a:t>              d.    Injection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2.   All four routes of poisoning can lead to life-threatening conditions.</a:t>
            </a:r>
            <a:endParaRPr lang="en-IN" dirty="0"/>
          </a:p>
          <a:p>
            <a:pPr>
              <a:defRPr/>
            </a:pPr>
            <a:endParaRPr lang="en-IN" dirty="0"/>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8C7A97-5E2D-DE40-A3C7-3DC9DBDD92BB}" type="slidenum">
              <a:rPr lang="en-US" altLang="en-US" sz="1200"/>
              <a:pPr eaLnBrk="1" hangingPunct="1"/>
              <a:t>13</a:t>
            </a:fld>
            <a:endParaRPr lang="en-US" altLang="en-US" sz="1200" dirty="0"/>
          </a:p>
        </p:txBody>
      </p:sp>
    </p:spTree>
    <p:extLst>
      <p:ext uri="{BB962C8B-B14F-4D97-AF65-F5344CB8AC3E}">
        <p14:creationId xmlns:p14="http://schemas.microsoft.com/office/powerpoint/2010/main" val="53972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shows the four routes poison can enter the body: inhalation, absorption, ingestion, and injection.</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D8CD30-7B02-EC45-B577-6ECDC498E933}"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3799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B.    Inhaled poisons</a:t>
            </a:r>
            <a:endParaRPr lang="en-IN" b="1" dirty="0"/>
          </a:p>
          <a:p>
            <a:pPr>
              <a:defRPr/>
            </a:pPr>
            <a:r>
              <a:rPr lang="en-US" dirty="0"/>
              <a:t>       1.    Move the patient into fresh air immediately.</a:t>
            </a:r>
            <a:endParaRPr lang="en-IN" dirty="0"/>
          </a:p>
          <a:p>
            <a:pPr>
              <a:defRPr/>
            </a:pPr>
            <a:r>
              <a:rPr lang="en-US" dirty="0"/>
              <a:t>       2.    The patient may require supplemental oxygen.</a:t>
            </a:r>
            <a:endParaRPr lang="en-IN" dirty="0"/>
          </a:p>
          <a:p>
            <a:pPr>
              <a:defRPr/>
            </a:pPr>
            <a:r>
              <a:rPr lang="en-US" dirty="0"/>
              <a:t>       3.    If you suspect the presence of a toxic gas, call for specialized resources such as the hazmat team.</a:t>
            </a:r>
            <a:endParaRPr lang="en-IN" dirty="0"/>
          </a:p>
          <a:p>
            <a:pPr>
              <a:defRPr/>
            </a:pPr>
            <a:r>
              <a:rPr lang="en-US" dirty="0"/>
              <a:t>	</a:t>
            </a:r>
            <a:endParaRPr lang="en-IN" dirty="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927E03-63E2-8646-A135-ED698C2E5BD1}" type="slidenum">
              <a:rPr lang="en-US" altLang="en-US" sz="1200"/>
              <a:pPr eaLnBrk="1" hangingPunct="1"/>
              <a:t>15</a:t>
            </a:fld>
            <a:endParaRPr lang="en-US" altLang="en-US" sz="1200" dirty="0"/>
          </a:p>
        </p:txBody>
      </p:sp>
    </p:spTree>
    <p:extLst>
      <p:ext uri="{BB962C8B-B14F-4D97-AF65-F5344CB8AC3E}">
        <p14:creationId xmlns:p14="http://schemas.microsoft.com/office/powerpoint/2010/main" val="489226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pPr>
              <a:defRPr/>
            </a:pPr>
            <a:r>
              <a:rPr lang="en-US" dirty="0"/>
              <a:t>4.    Some patients may need decontamination by the hazmat team after removal from the toxic environment.</a:t>
            </a:r>
            <a:endParaRPr lang="en-IN" dirty="0"/>
          </a:p>
          <a:p>
            <a:pPr>
              <a:defRPr/>
            </a:pPr>
            <a:r>
              <a:rPr lang="en-US" dirty="0"/>
              <a:t>5.    All patients who have inhaled poison require immediate transport to an emergency department.</a:t>
            </a:r>
            <a:endParaRPr lang="en-IN" dirty="0"/>
          </a:p>
          <a:p>
            <a:pPr>
              <a:defRPr/>
            </a:pPr>
            <a:r>
              <a:rPr lang="en-US" dirty="0"/>
              <a:t>       a.    Be prepared to use supplemental oxygen via a nonrebreathing mask and/or ventilatory support with a bag-mask device, if necessary.</a:t>
            </a:r>
            <a:endParaRPr lang="en-IN" dirty="0"/>
          </a:p>
          <a:p>
            <a:pPr>
              <a:defRPr/>
            </a:pPr>
            <a:r>
              <a:rPr lang="en-US" dirty="0"/>
              <a:t>       b.    Make sure a suctioning unit is available in case the patient vomits.</a:t>
            </a:r>
            <a:endParaRPr lang="en-IN" dirty="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FA97BF-2F5C-284A-A934-ACB912980E20}" type="slidenum">
              <a:rPr lang="en-US" altLang="en-US" sz="1200"/>
              <a:pPr eaLnBrk="1" hangingPunct="1"/>
              <a:t>16</a:t>
            </a:fld>
            <a:endParaRPr lang="en-US" altLang="en-US" sz="1200" dirty="0"/>
          </a:p>
        </p:txBody>
      </p:sp>
    </p:spTree>
    <p:extLst>
      <p:ext uri="{BB962C8B-B14F-4D97-AF65-F5344CB8AC3E}">
        <p14:creationId xmlns:p14="http://schemas.microsoft.com/office/powerpoint/2010/main" val="186623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6.    Some patients use inhaled poisons to commit suicide in a vehicle.</a:t>
            </a:r>
            <a:endParaRPr lang="en-IN" dirty="0"/>
          </a:p>
          <a:p>
            <a:pPr>
              <a:defRPr/>
            </a:pPr>
            <a:r>
              <a:rPr lang="en-US" dirty="0"/>
              <a:t>       a.    Leaving a car engine running in an enclosed garage can cause the exhaust fumes, which contain high levels of carbon monoxide, to cause the patient to lose consciousness and eventually stop breathing.</a:t>
            </a:r>
            <a:endParaRPr lang="en-IN" dirty="0"/>
          </a:p>
          <a:p>
            <a:pPr>
              <a:defRPr/>
            </a:pPr>
            <a:r>
              <a:rPr lang="en-US" dirty="0"/>
              <a:t>	</a:t>
            </a:r>
            <a:endParaRPr lang="en-IN" dirty="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340525-7B54-694F-A15E-931352AF89B0}"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789232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C.    Absorbed and surface contact poisons</a:t>
            </a:r>
            <a:endParaRPr lang="en-IN" b="1" dirty="0"/>
          </a:p>
          <a:p>
            <a:pPr>
              <a:defRPr/>
            </a:pPr>
            <a:r>
              <a:rPr lang="en-US" dirty="0"/>
              <a:t>       1.    Can affect the patient in many ways.</a:t>
            </a:r>
            <a:endParaRPr lang="en-IN" dirty="0"/>
          </a:p>
          <a:p>
            <a:pPr>
              <a:defRPr/>
            </a:pPr>
            <a:r>
              <a:rPr lang="en-US" dirty="0"/>
              <a:t>              a.    Skin, mucous membrane, or eye damage</a:t>
            </a:r>
            <a:endParaRPr lang="en-IN" dirty="0"/>
          </a:p>
          <a:p>
            <a:pPr>
              <a:defRPr/>
            </a:pPr>
            <a:r>
              <a:rPr lang="en-US" dirty="0"/>
              <a:t>              b.    Chemical burns</a:t>
            </a:r>
            <a:endParaRPr lang="en-IN" dirty="0"/>
          </a:p>
          <a:p>
            <a:pPr>
              <a:defRPr/>
            </a:pPr>
            <a:r>
              <a:rPr lang="en-US" dirty="0"/>
              <a:t>              c.    Rashes or lesions</a:t>
            </a:r>
            <a:endParaRPr lang="en-IN" dirty="0"/>
          </a:p>
          <a:p>
            <a:pPr>
              <a:defRPr/>
            </a:pPr>
            <a:r>
              <a:rPr lang="en-US" dirty="0"/>
              <a:t>              d.    Systemic effects</a:t>
            </a:r>
            <a:endParaRPr lang="en-IN" dirty="0"/>
          </a:p>
          <a:p>
            <a:pPr>
              <a:defRPr/>
            </a:pPr>
            <a:r>
              <a:rPr lang="en-US" dirty="0"/>
              <a:t>       2.    It is important to distinguish between contact burns and contact absorption.</a:t>
            </a:r>
            <a:endParaRPr lang="en-IN" dirty="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51B93B-943A-C042-9383-1CA7E3314927}" type="slidenum">
              <a:rPr lang="en-US" altLang="en-US" sz="1200"/>
              <a:pPr eaLnBrk="1" hangingPunct="1"/>
              <a:t>18</a:t>
            </a:fld>
            <a:endParaRPr lang="en-US" altLang="en-US" sz="1200" dirty="0"/>
          </a:p>
        </p:txBody>
      </p:sp>
    </p:spTree>
    <p:extLst>
      <p:ext uri="{BB962C8B-B14F-4D97-AF65-F5344CB8AC3E}">
        <p14:creationId xmlns:p14="http://schemas.microsoft.com/office/powerpoint/2010/main" val="413320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pPr>
              <a:defRPr/>
            </a:pPr>
            <a:r>
              <a:rPr lang="en-US" dirty="0"/>
              <a:t>3.    Signs and symptoms of absorbed poisoning include:</a:t>
            </a:r>
            <a:endParaRPr lang="en-IN" dirty="0"/>
          </a:p>
          <a:p>
            <a:pPr>
              <a:defRPr/>
            </a:pPr>
            <a:r>
              <a:rPr lang="en-US" dirty="0"/>
              <a:t>       a.    A history of exposure</a:t>
            </a:r>
            <a:endParaRPr lang="en-IN" dirty="0"/>
          </a:p>
          <a:p>
            <a:pPr>
              <a:defRPr/>
            </a:pPr>
            <a:r>
              <a:rPr lang="en-US" dirty="0"/>
              <a:t>       b.    Liquid or powder on a patient’s skin</a:t>
            </a:r>
            <a:endParaRPr lang="en-IN" dirty="0"/>
          </a:p>
          <a:p>
            <a:pPr>
              <a:defRPr/>
            </a:pPr>
            <a:r>
              <a:rPr lang="en-US" dirty="0"/>
              <a:t>       c.    Burns</a:t>
            </a:r>
            <a:endParaRPr lang="en-IN" dirty="0"/>
          </a:p>
          <a:p>
            <a:pPr>
              <a:defRPr/>
            </a:pPr>
            <a:r>
              <a:rPr lang="en-US" dirty="0"/>
              <a:t>       d.    Itching</a:t>
            </a:r>
            <a:endParaRPr lang="en-IN" dirty="0"/>
          </a:p>
          <a:p>
            <a:pPr>
              <a:defRPr/>
            </a:pPr>
            <a:r>
              <a:rPr lang="en-US" dirty="0"/>
              <a:t>       e.    Irritation</a:t>
            </a:r>
            <a:endParaRPr lang="en-IN" dirty="0"/>
          </a:p>
          <a:p>
            <a:pPr>
              <a:defRPr/>
            </a:pPr>
            <a:r>
              <a:rPr lang="en-US" dirty="0"/>
              <a:t>       f.     Redness of the skin</a:t>
            </a:r>
            <a:endParaRPr lang="en-IN" dirty="0"/>
          </a:p>
          <a:p>
            <a:pPr>
              <a:defRPr/>
            </a:pPr>
            <a:r>
              <a:rPr lang="en-US" dirty="0"/>
              <a:t>       g.    Typical odors of the substance</a:t>
            </a:r>
            <a:endParaRPr lang="en-IN" dirty="0"/>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D28465-90A8-E149-9865-38E47A7F39A1}"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710100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Emergency treatment for a typical contact poisoning includes:</a:t>
            </a:r>
            <a:endParaRPr lang="en-IN" dirty="0"/>
          </a:p>
          <a:p>
            <a:pPr>
              <a:defRPr/>
            </a:pPr>
            <a:r>
              <a:rPr lang="en-US" dirty="0"/>
              <a:t>       a.    Avoid contaminating yourself or others.</a:t>
            </a:r>
            <a:endParaRPr lang="en-IN" dirty="0"/>
          </a:p>
          <a:p>
            <a:pPr>
              <a:defRPr/>
            </a:pPr>
            <a:r>
              <a:rPr lang="en-US" dirty="0"/>
              <a:t>       b.    While protecting yourself, remove the substance from the patient as rapidly as possible.</a:t>
            </a:r>
            <a:endParaRPr lang="en-IN" dirty="0"/>
          </a:p>
          <a:p>
            <a:pPr>
              <a:defRPr/>
            </a:pPr>
            <a:r>
              <a:rPr lang="en-US" dirty="0"/>
              <a:t>       c.    Remove all contaminated clothing.</a:t>
            </a:r>
            <a:endParaRPr lang="en-IN" dirty="0"/>
          </a:p>
          <a:p>
            <a:pPr>
              <a:defRPr/>
            </a:pPr>
            <a:r>
              <a:rPr lang="en-US" dirty="0"/>
              <a:t>5.    Flush and wash the skin.</a:t>
            </a:r>
            <a:endParaRPr lang="en-IN" dirty="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3E3352-E51A-F44F-B7A5-232389C65CB8}" type="slidenum">
              <a:rPr lang="en-US" altLang="en-US" sz="1200"/>
              <a:pPr eaLnBrk="1" hangingPunct="1"/>
              <a:t>20</a:t>
            </a:fld>
            <a:endParaRPr lang="en-US" altLang="en-US" sz="1200" dirty="0"/>
          </a:p>
        </p:txBody>
      </p:sp>
    </p:spTree>
    <p:extLst>
      <p:ext uri="{BB962C8B-B14F-4D97-AF65-F5344CB8AC3E}">
        <p14:creationId xmlns:p14="http://schemas.microsoft.com/office/powerpoint/2010/main" val="1884464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Toxicology</a:t>
            </a:r>
          </a:p>
          <a:p>
            <a:r>
              <a:rPr lang="en-US" altLang="en-US" dirty="0">
                <a:latin typeface="Times New Roman" charset="0"/>
                <a:ea typeface="MS PGothic" charset="-128"/>
              </a:rPr>
              <a:t>• Recognition and management of</a:t>
            </a:r>
          </a:p>
          <a:p>
            <a:r>
              <a:rPr lang="en-US" altLang="en-US" dirty="0">
                <a:latin typeface="Times New Roman" charset="0"/>
                <a:ea typeface="MS PGothic" charset="-128"/>
              </a:rPr>
              <a:t>	• Carbon monoxide poisoning</a:t>
            </a:r>
          </a:p>
          <a:p>
            <a:r>
              <a:rPr lang="en-US" altLang="en-US" dirty="0">
                <a:latin typeface="Times New Roman" charset="0"/>
                <a:ea typeface="MS PGothic" charset="-128"/>
              </a:rPr>
              <a:t>	• Nerve agent poisoning </a:t>
            </a:r>
          </a:p>
          <a:p>
            <a:r>
              <a:rPr lang="en-US" altLang="en-US" dirty="0">
                <a:latin typeface="Times New Roman" charset="0"/>
                <a:ea typeface="MS PGothic" charset="-128"/>
              </a:rPr>
              <a:t>• How and when to contact a poison control center </a:t>
            </a:r>
          </a:p>
          <a:p>
            <a:endParaRPr lang="en-US"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6E075E6-2762-244B-9475-82C9AB1BF44E}" type="slidenum">
              <a:rPr lang="en-US" altLang="en-US" sz="1200"/>
              <a:pPr eaLnBrk="1" hangingPunct="1"/>
              <a:t>3</a:t>
            </a:fld>
            <a:endParaRPr lang="en-US" altLang="en-US" sz="1200" dirty="0"/>
          </a:p>
        </p:txBody>
      </p:sp>
    </p:spTree>
    <p:extLst>
      <p:ext uri="{BB962C8B-B14F-4D97-AF65-F5344CB8AC3E}">
        <p14:creationId xmlns:p14="http://schemas.microsoft.com/office/powerpoint/2010/main" val="300739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a.    If dry powder has been spilled, brush off the powder, then flood the area with water for 15 to 20 minutes, then wash skin with soap and water.</a:t>
            </a:r>
            <a:endParaRPr lang="en-IN" dirty="0"/>
          </a:p>
          <a:p>
            <a:pPr>
              <a:defRPr/>
            </a:pPr>
            <a:r>
              <a:rPr lang="en-US" dirty="0"/>
              <a:t>b.    If liquid has been spilled onto the skin, flood for 15 to 20 minutes.</a:t>
            </a:r>
            <a:endParaRPr lang="en-IN" dirty="0"/>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6B2626-56EC-E243-A0BD-81D2945606E4}" type="slidenum">
              <a:rPr lang="en-US" altLang="en-US" sz="1200"/>
              <a:pPr eaLnBrk="1" hangingPunct="1"/>
              <a:t>21</a:t>
            </a:fld>
            <a:endParaRPr lang="en-US" altLang="en-US" sz="1200" dirty="0"/>
          </a:p>
        </p:txBody>
      </p:sp>
    </p:spTree>
    <p:extLst>
      <p:ext uri="{BB962C8B-B14F-4D97-AF65-F5344CB8AC3E}">
        <p14:creationId xmlns:p14="http://schemas.microsoft.com/office/powerpoint/2010/main" val="1099067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c.    If a chemical agent is introduced to the eyes, irrigate them quickly and thoroughly.</a:t>
            </a:r>
            <a:endParaRPr lang="en-IN" altLang="en-US" dirty="0">
              <a:latin typeface="Times New Roman" charset="0"/>
              <a:ea typeface="MS PGothic" charset="-128"/>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5A6500-EA9A-F144-9FE0-133A4C76979F}"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519717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7.    Many chemical burns occur in an industrial setting.</a:t>
            </a:r>
            <a:endParaRPr lang="en-IN" dirty="0"/>
          </a:p>
          <a:p>
            <a:pPr>
              <a:defRPr/>
            </a:pPr>
            <a:r>
              <a:rPr lang="en-US" dirty="0"/>
              <a:t>       a.    Safety showers and specific protocols for handling surface burns may be available.</a:t>
            </a:r>
            <a:endParaRPr lang="en-IN" dirty="0"/>
          </a:p>
          <a:p>
            <a:pPr>
              <a:defRPr/>
            </a:pPr>
            <a:r>
              <a:rPr lang="en-US" dirty="0"/>
              <a:t>       b.    A hazmat team should be available to assist you.</a:t>
            </a:r>
            <a:endParaRPr lang="en-IN" dirty="0"/>
          </a:p>
          <a:p>
            <a:pPr>
              <a:defRPr/>
            </a:pPr>
            <a:r>
              <a:rPr lang="en-US" dirty="0"/>
              <a:t>       c.    Ensure you, your team members, and the exposed patient are thoroughly decontaminated.</a:t>
            </a:r>
            <a:endParaRPr lang="en-IN" dirty="0"/>
          </a:p>
          <a:p>
            <a:pPr>
              <a:defRPr/>
            </a:pPr>
            <a:r>
              <a:rPr lang="en-US" dirty="0"/>
              <a:t>       d.    After decontamination, promptly transport to the ED for definitive care.</a:t>
            </a:r>
            <a:endParaRPr lang="en-IN" dirty="0"/>
          </a:p>
          <a:p>
            <a:pPr>
              <a:defRPr/>
            </a:pPr>
            <a:r>
              <a:rPr lang="en-US" dirty="0"/>
              <a:t>       e.    Obtain material safety data sheets.</a:t>
            </a:r>
            <a:endParaRPr lang="en-IN" dirty="0"/>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295288-7BC2-FF4E-B9C0-DE68482BBB0C}" type="slidenum">
              <a:rPr lang="en-US" altLang="en-US" sz="1200"/>
              <a:pPr eaLnBrk="1" hangingPunct="1"/>
              <a:t>23</a:t>
            </a:fld>
            <a:endParaRPr lang="en-US" altLang="en-US" sz="1200" dirty="0"/>
          </a:p>
        </p:txBody>
      </p:sp>
    </p:spTree>
    <p:extLst>
      <p:ext uri="{BB962C8B-B14F-4D97-AF65-F5344CB8AC3E}">
        <p14:creationId xmlns:p14="http://schemas.microsoft.com/office/powerpoint/2010/main" val="1861865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sz="1400" dirty="0">
                <a:cs typeface="ＭＳ Ｐゴシック" charset="0"/>
              </a:rPr>
              <a:t>Lecture Outline</a:t>
            </a:r>
          </a:p>
          <a:p>
            <a:pPr marL="228600" indent="-228600">
              <a:spcBef>
                <a:spcPts val="600"/>
              </a:spcBef>
              <a:spcAft>
                <a:spcPts val="600"/>
              </a:spcAft>
              <a:defRPr/>
            </a:pPr>
            <a:endParaRPr lang="en-US" sz="1400" dirty="0">
              <a:latin typeface="Times New Roman"/>
              <a:ea typeface="Times New Roman"/>
              <a:cs typeface="ＭＳ Ｐゴシック" charset="0"/>
            </a:endParaRPr>
          </a:p>
          <a:p>
            <a:pPr>
              <a:defRPr/>
            </a:pPr>
            <a:r>
              <a:rPr lang="en-US" dirty="0"/>
              <a:t>D.    Ingested poisons</a:t>
            </a:r>
            <a:endParaRPr lang="en-IN" b="1" dirty="0"/>
          </a:p>
          <a:p>
            <a:pPr>
              <a:defRPr/>
            </a:pPr>
            <a:r>
              <a:rPr lang="en-US" dirty="0"/>
              <a:t>       1.    About 80% of poisoning is by mouth.</a:t>
            </a:r>
            <a:endParaRPr lang="en-IN" dirty="0"/>
          </a:p>
          <a:p>
            <a:pPr>
              <a:defRPr/>
            </a:pPr>
            <a:r>
              <a:rPr lang="en-US" dirty="0"/>
              <a:t>              a.    Liquids</a:t>
            </a:r>
            <a:endParaRPr lang="en-IN" dirty="0"/>
          </a:p>
          <a:p>
            <a:pPr>
              <a:defRPr/>
            </a:pPr>
            <a:r>
              <a:rPr lang="en-US" dirty="0"/>
              <a:t>              b.    Household cleaners</a:t>
            </a:r>
            <a:endParaRPr lang="en-IN" dirty="0"/>
          </a:p>
          <a:p>
            <a:pPr>
              <a:defRPr/>
            </a:pPr>
            <a:r>
              <a:rPr lang="en-US" dirty="0"/>
              <a:t>              c.    Contaminated food</a:t>
            </a:r>
            <a:endParaRPr lang="en-IN" dirty="0"/>
          </a:p>
          <a:p>
            <a:pPr>
              <a:defRPr/>
            </a:pPr>
            <a:r>
              <a:rPr lang="en-US" dirty="0"/>
              <a:t>              d.    Plants</a:t>
            </a:r>
            <a:endParaRPr lang="en-IN" dirty="0"/>
          </a:p>
          <a:p>
            <a:pPr>
              <a:defRPr/>
            </a:pPr>
            <a:r>
              <a:rPr lang="en-US" dirty="0"/>
              <a:t>              e.    Drugs</a:t>
            </a:r>
            <a:endParaRPr lang="en-IN" dirty="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86DD3F4-AA39-B34F-8CF9-911D24B81592}"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393507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2.    Ingested poisoning is usually accidental in children and deliberate in adults.</a:t>
            </a:r>
            <a:endParaRPr lang="en-IN" dirty="0"/>
          </a:p>
          <a:p>
            <a:pPr>
              <a:defRPr/>
            </a:pPr>
            <a:r>
              <a:rPr lang="en-US" dirty="0"/>
              <a:t>3.    Signs and symptoms vary greatly with the:</a:t>
            </a:r>
            <a:endParaRPr lang="en-IN" dirty="0"/>
          </a:p>
          <a:p>
            <a:pPr>
              <a:defRPr/>
            </a:pPr>
            <a:r>
              <a:rPr lang="en-US" dirty="0"/>
              <a:t>       a.    Type of poison</a:t>
            </a:r>
            <a:endParaRPr lang="en-IN" dirty="0"/>
          </a:p>
          <a:p>
            <a:pPr>
              <a:defRPr/>
            </a:pPr>
            <a:r>
              <a:rPr lang="en-US" dirty="0"/>
              <a:t>       b.    Age of the patient</a:t>
            </a:r>
            <a:endParaRPr lang="en-IN" dirty="0"/>
          </a:p>
          <a:p>
            <a:pPr>
              <a:defRPr/>
            </a:pPr>
            <a:r>
              <a:rPr lang="en-US" dirty="0"/>
              <a:t>       c.    Time that has passed since the ingestion</a:t>
            </a:r>
            <a:endParaRPr lang="en-IN" dirty="0"/>
          </a:p>
          <a:p>
            <a:pPr>
              <a:defRPr/>
            </a:pPr>
            <a:r>
              <a:rPr lang="en-US" dirty="0"/>
              <a:t>4.    Signs and symptoms include burns around the mouth, gastrointestinal pain, vomiting, cardiac dysrhythmias, and seizures.</a:t>
            </a:r>
            <a:endParaRPr lang="en-IN" dirty="0"/>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D09D0E-3A94-E646-BC77-48068DBBCCC8}" type="slidenum">
              <a:rPr lang="en-US" altLang="en-US" sz="1200"/>
              <a:pPr eaLnBrk="1" hangingPunct="1"/>
              <a:t>25</a:t>
            </a:fld>
            <a:endParaRPr lang="en-US" altLang="en-US" sz="1200" dirty="0"/>
          </a:p>
        </p:txBody>
      </p:sp>
    </p:spTree>
    <p:extLst>
      <p:ext uri="{BB962C8B-B14F-4D97-AF65-F5344CB8AC3E}">
        <p14:creationId xmlns:p14="http://schemas.microsoft.com/office/powerpoint/2010/main" val="21618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dirty="0"/>
              <a:t>Lecture Outline</a:t>
            </a:r>
          </a:p>
          <a:p>
            <a:pPr indent="-228600">
              <a:spcBef>
                <a:spcPct val="0"/>
              </a:spcBef>
              <a:spcAft>
                <a:spcPts val="300"/>
              </a:spcAft>
              <a:tabLst>
                <a:tab pos="457200" algn="l"/>
              </a:tabLst>
              <a:defRPr/>
            </a:pPr>
            <a:endParaRPr lang="en-US" altLang="en-US" dirty="0"/>
          </a:p>
          <a:p>
            <a:pPr>
              <a:defRPr/>
            </a:pPr>
            <a:r>
              <a:rPr lang="en-US" dirty="0"/>
              <a:t>5.    Treat signs and symptoms and notify the poison center and medical control of the patient’s condition.</a:t>
            </a:r>
            <a:endParaRPr lang="en-IN" dirty="0"/>
          </a:p>
          <a:p>
            <a:pPr>
              <a:defRPr/>
            </a:pPr>
            <a:r>
              <a:rPr lang="en-US" dirty="0"/>
              <a:t>       a.    If patient has altered mental status, protect the patient from aspirating on vomit.</a:t>
            </a:r>
            <a:endParaRPr lang="en-IN" dirty="0"/>
          </a:p>
          <a:p>
            <a:pPr>
              <a:defRPr/>
            </a:pPr>
            <a:r>
              <a:rPr lang="en-US" dirty="0"/>
              <a:t>6.    Consider whether there is unabsorbed poison remaining in the gastrointestinal tract and whether you can safely and effectively prevent its absorption.</a:t>
            </a:r>
            <a:endParaRPr lang="en-IN" dirty="0"/>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ED94F6-0A05-A54D-BA28-495C25E07F9F}"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008044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7.    Some EMS systems allow EMTs to administer activated charcoal.</a:t>
            </a:r>
          </a:p>
          <a:p>
            <a:pPr>
              <a:defRPr/>
            </a:pPr>
            <a:r>
              <a:rPr lang="en-US" dirty="0"/>
              <a:t>8.    You should always immediately assess the ABCs of every patient who has been poisoned.</a:t>
            </a:r>
            <a:endParaRPr lang="en-IN" dirty="0"/>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E75A0E-35B9-7042-AB1F-F8A2E16F052F}" type="slidenum">
              <a:rPr lang="en-US" altLang="en-US" sz="1200"/>
              <a:pPr eaLnBrk="1" hangingPunct="1"/>
              <a:t>27</a:t>
            </a:fld>
            <a:endParaRPr lang="en-US" altLang="en-US" sz="1200" dirty="0"/>
          </a:p>
        </p:txBody>
      </p:sp>
    </p:spTree>
    <p:extLst>
      <p:ext uri="{BB962C8B-B14F-4D97-AF65-F5344CB8AC3E}">
        <p14:creationId xmlns:p14="http://schemas.microsoft.com/office/powerpoint/2010/main" val="1494331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sz="1400" dirty="0"/>
              <a:t>Lecture Outline</a:t>
            </a:r>
          </a:p>
          <a:p>
            <a:pPr marL="228600" indent="-228600">
              <a:spcBef>
                <a:spcPts val="600"/>
              </a:spcBef>
              <a:spcAft>
                <a:spcPts val="600"/>
              </a:spcAft>
              <a:defRPr/>
            </a:pPr>
            <a:endParaRPr lang="en-US" altLang="en-US" sz="1400" dirty="0">
              <a:cs typeface="Times New Roman" pitchFamily="18" charset="0"/>
            </a:endParaRPr>
          </a:p>
          <a:p>
            <a:pPr>
              <a:defRPr/>
            </a:pPr>
            <a:r>
              <a:rPr lang="en-US" dirty="0"/>
              <a:t>E.    Injected poisons</a:t>
            </a:r>
            <a:endParaRPr lang="en-IN" b="1" dirty="0"/>
          </a:p>
          <a:p>
            <a:pPr>
              <a:defRPr/>
            </a:pPr>
            <a:r>
              <a:rPr lang="en-US" dirty="0"/>
              <a:t>      1.    Exposure by injection includes intravenous drug abuse and envenomation by insects, arachnids, and reptiles.</a:t>
            </a:r>
            <a:endParaRPr lang="en-IN" dirty="0"/>
          </a:p>
          <a:p>
            <a:pPr>
              <a:defRPr/>
            </a:pPr>
            <a:r>
              <a:rPr lang="en-US" dirty="0"/>
              <a:t>             a.    Injected poisons are usually absorbed quickly into the body or cause intense local tissue destruction.</a:t>
            </a:r>
            <a:endParaRPr lang="en-IN" dirty="0"/>
          </a:p>
          <a:p>
            <a:pPr>
              <a:defRPr/>
            </a:pPr>
            <a:r>
              <a:rPr lang="en-US" dirty="0"/>
              <a:t>             b.    They cannot be diluted or removed from the body in the field.</a:t>
            </a:r>
            <a:endParaRPr lang="en-IN" dirty="0"/>
          </a:p>
          <a:p>
            <a:pPr>
              <a:defRPr/>
            </a:pPr>
            <a:r>
              <a:rPr lang="en-US" dirty="0"/>
              <a:t>		</a:t>
            </a:r>
            <a:endParaRPr lang="en-IN" dirty="0"/>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E06803-E76A-2147-9539-5F7360A8ADAF}" type="slidenum">
              <a:rPr lang="en-US" altLang="en-US" sz="1200"/>
              <a:pPr eaLnBrk="1" hangingPunct="1"/>
              <a:t>28</a:t>
            </a:fld>
            <a:endParaRPr lang="en-US" altLang="en-US" sz="1200" dirty="0"/>
          </a:p>
        </p:txBody>
      </p:sp>
    </p:spTree>
    <p:extLst>
      <p:ext uri="{BB962C8B-B14F-4D97-AF65-F5344CB8AC3E}">
        <p14:creationId xmlns:p14="http://schemas.microsoft.com/office/powerpoint/2010/main" val="409966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2.    Signs and symptoms include:</a:t>
            </a:r>
            <a:endParaRPr lang="en-IN" dirty="0"/>
          </a:p>
          <a:p>
            <a:pPr>
              <a:defRPr/>
            </a:pPr>
            <a:r>
              <a:rPr lang="en-US" dirty="0"/>
              <a:t>       a.    Weakness</a:t>
            </a:r>
            <a:endParaRPr lang="en-IN" dirty="0"/>
          </a:p>
          <a:p>
            <a:pPr>
              <a:defRPr/>
            </a:pPr>
            <a:r>
              <a:rPr lang="en-US" dirty="0"/>
              <a:t>       b.    Dizziness</a:t>
            </a:r>
            <a:endParaRPr lang="en-IN" dirty="0"/>
          </a:p>
          <a:p>
            <a:pPr>
              <a:defRPr/>
            </a:pPr>
            <a:r>
              <a:rPr lang="en-US" dirty="0"/>
              <a:t>       c.    Fever</a:t>
            </a:r>
            <a:endParaRPr lang="en-IN" dirty="0"/>
          </a:p>
          <a:p>
            <a:pPr>
              <a:defRPr/>
            </a:pPr>
            <a:r>
              <a:rPr lang="en-US" dirty="0"/>
              <a:t>       d.    Chills</a:t>
            </a:r>
            <a:endParaRPr lang="en-IN" dirty="0"/>
          </a:p>
          <a:p>
            <a:pPr>
              <a:defRPr/>
            </a:pPr>
            <a:r>
              <a:rPr lang="en-US" dirty="0"/>
              <a:t>       e.    Unresponsiveness</a:t>
            </a:r>
            <a:endParaRPr lang="en-IN" dirty="0"/>
          </a:p>
          <a:p>
            <a:pPr>
              <a:defRPr/>
            </a:pPr>
            <a:r>
              <a:rPr lang="en-US" dirty="0"/>
              <a:t>       f.     Excitability</a:t>
            </a:r>
            <a:endParaRPr lang="en-IN" dirty="0"/>
          </a:p>
          <a:p>
            <a:pPr>
              <a:defRPr/>
            </a:pPr>
            <a:r>
              <a:rPr lang="en-US" dirty="0"/>
              <a:t>3.    Monitor the airway, provide high-flow oxygen, and be alert for nausea and vomiting.</a:t>
            </a:r>
            <a:endParaRPr lang="en-IN" dirty="0"/>
          </a:p>
          <a:p>
            <a:pPr>
              <a:defRPr/>
            </a:pPr>
            <a:r>
              <a:rPr lang="en-US" dirty="0"/>
              <a:t>4.    Remove rings, watches, and bracelets from areas around the injection site if swelling occurs.</a:t>
            </a:r>
            <a:endParaRPr lang="en-IN" dirty="0"/>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00EAA9-2259-A243-9E7F-51C20D7287ED}"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176770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IV. Patient Assessment</a:t>
            </a:r>
          </a:p>
          <a:p>
            <a:r>
              <a:rPr lang="en-US" altLang="en-US" dirty="0">
                <a:latin typeface="Times New Roman" charset="0"/>
                <a:ea typeface="MS PGothic" charset="-128"/>
              </a:rPr>
              <a:t>A.    Scene size-up</a:t>
            </a:r>
            <a:endParaRPr lang="en-IN" altLang="en-US" b="1" dirty="0">
              <a:latin typeface="Times New Roman" charset="0"/>
              <a:ea typeface="MS PGothic" charset="-128"/>
            </a:endParaRPr>
          </a:p>
          <a:p>
            <a:r>
              <a:rPr lang="en-US" altLang="en-US" dirty="0">
                <a:latin typeface="Times New Roman" charset="0"/>
                <a:ea typeface="MS PGothic" charset="-128"/>
              </a:rPr>
              <a:t>       1.    Take standard precautions and look for clues that might indicate the substance involved.</a:t>
            </a:r>
          </a:p>
          <a:p>
            <a:pPr>
              <a:defRPr/>
            </a:pPr>
            <a:r>
              <a:rPr lang="en-US" dirty="0"/>
              <a:t>              a.    Is there an odor in the room? If so, is the scene safe?</a:t>
            </a:r>
            <a:endParaRPr lang="en-IN" dirty="0"/>
          </a:p>
          <a:p>
            <a:pPr>
              <a:defRPr/>
            </a:pPr>
            <a:r>
              <a:rPr lang="en-US" dirty="0"/>
              <a:t>              b.    Are there medication bottles lying around the patient and the scene? If so, is there medication missing that might indicate an overdose?</a:t>
            </a:r>
            <a:endParaRPr lang="en-IN" dirty="0"/>
          </a:p>
          <a:p>
            <a:pPr>
              <a:defRPr/>
            </a:pPr>
            <a:r>
              <a:rPr lang="en-US" dirty="0"/>
              <a:t>              c.    Are there alcoholic beverage containers present?</a:t>
            </a:r>
            <a:endParaRPr lang="en-IN" dirty="0"/>
          </a:p>
          <a:p>
            <a:pPr>
              <a:defRPr/>
            </a:pPr>
            <a:r>
              <a:rPr lang="en-US" dirty="0"/>
              <a:t>              d.    Are there syringes or other drug paraphernalia on the scene?</a:t>
            </a:r>
            <a:endParaRPr lang="en-IN" dirty="0"/>
          </a:p>
          <a:p>
            <a:pPr>
              <a:defRPr/>
            </a:pPr>
            <a:r>
              <a:rPr lang="en-US" dirty="0"/>
              <a:t>              e.    Is there a suspicious odor and/or drug paraphernalia present that may indicate the presence of a drug laboratory?</a:t>
            </a:r>
            <a:endParaRPr lang="en-IN" dirty="0"/>
          </a:p>
          <a:p>
            <a:pPr>
              <a:defRPr/>
            </a:pPr>
            <a:r>
              <a:rPr lang="en-US" dirty="0"/>
              <a:t>       2.    Keep a constant eye on the surroundings and keep an open mind when questioning the patient or bystanders to avoid mistaken conclusions.</a:t>
            </a:r>
            <a:endParaRPr lang="en-IN" dirty="0"/>
          </a:p>
          <a:p>
            <a:endParaRPr lang="en-IN" altLang="en-US" dirty="0">
              <a:latin typeface="Times New Roman" charset="0"/>
              <a:ea typeface="MS PGothic" charset="-128"/>
            </a:endParaRP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279C2C-5070-A642-89E7-DB213125B731}"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80351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 Inhaled poisons </a:t>
            </a:r>
          </a:p>
          <a:p>
            <a:r>
              <a:rPr lang="en-US" altLang="en-US" dirty="0">
                <a:latin typeface="Times New Roman" charset="0"/>
                <a:ea typeface="MS PGothic" charset="-128"/>
              </a:rPr>
              <a:t>	• Ingested poisons </a:t>
            </a:r>
          </a:p>
          <a:p>
            <a:r>
              <a:rPr lang="en-US" altLang="en-US" dirty="0">
                <a:latin typeface="Times New Roman" charset="0"/>
                <a:ea typeface="MS PGothic" charset="-128"/>
              </a:rPr>
              <a:t>	• Injected poisons </a:t>
            </a:r>
          </a:p>
          <a:p>
            <a:r>
              <a:rPr lang="en-US" altLang="en-US" dirty="0">
                <a:latin typeface="Times New Roman" charset="0"/>
                <a:ea typeface="MS PGothic" charset="-128"/>
              </a:rPr>
              <a:t>	• Absorbed poisons </a:t>
            </a:r>
          </a:p>
          <a:p>
            <a:r>
              <a:rPr lang="en-US" altLang="en-US" dirty="0">
                <a:latin typeface="Times New Roman" charset="0"/>
                <a:ea typeface="MS PGothic" charset="-128"/>
              </a:rPr>
              <a:t>	• Alcohol intoxication and withdrawal </a:t>
            </a:r>
          </a:p>
          <a:p>
            <a:endParaRPr lang="en-US"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207DB1-4905-AD41-8FB2-7590AABCD443}" type="slidenum">
              <a:rPr lang="en-US" altLang="en-US" sz="1200"/>
              <a:pPr eaLnBrk="1" hangingPunct="1"/>
              <a:t>4</a:t>
            </a:fld>
            <a:endParaRPr lang="en-US" altLang="en-US" sz="1200" dirty="0"/>
          </a:p>
        </p:txBody>
      </p:sp>
    </p:spTree>
    <p:extLst>
      <p:ext uri="{BB962C8B-B14F-4D97-AF65-F5344CB8AC3E}">
        <p14:creationId xmlns:p14="http://schemas.microsoft.com/office/powerpoint/2010/main" val="1492158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sz="1400" dirty="0"/>
              <a:t>Lecture Outline</a:t>
            </a:r>
          </a:p>
          <a:p>
            <a:pPr marL="228600" indent="-228600">
              <a:spcBef>
                <a:spcPts val="600"/>
              </a:spcBef>
              <a:spcAft>
                <a:spcPts val="600"/>
              </a:spcAft>
              <a:defRPr/>
            </a:pPr>
            <a:endParaRPr lang="en-US" altLang="en-US" sz="1400" dirty="0">
              <a:cs typeface="Times New Roman" pitchFamily="18" charset="0"/>
            </a:endParaRPr>
          </a:p>
          <a:p>
            <a:pPr>
              <a:defRPr/>
            </a:pPr>
            <a:r>
              <a:rPr lang="en-US" dirty="0"/>
              <a:t>B.    Primary assessment</a:t>
            </a:r>
            <a:endParaRPr lang="en-IN" b="1" dirty="0"/>
          </a:p>
          <a:p>
            <a:pPr>
              <a:defRPr/>
            </a:pPr>
            <a:r>
              <a:rPr lang="en-US" dirty="0"/>
              <a:t>       1.    Determine the severity of the patient’s condition.</a:t>
            </a:r>
            <a:endParaRPr lang="en-IN" dirty="0"/>
          </a:p>
          <a:p>
            <a:pPr>
              <a:defRPr/>
            </a:pPr>
            <a:r>
              <a:rPr lang="en-US" dirty="0"/>
              <a:t>              a.    Obtain a general impression of the patient.</a:t>
            </a:r>
            <a:endParaRPr lang="en-IN" dirty="0"/>
          </a:p>
          <a:p>
            <a:pPr>
              <a:defRPr/>
            </a:pPr>
            <a:r>
              <a:rPr lang="en-US" dirty="0"/>
              <a:t>              b.    Assess his or her level of consciousness.</a:t>
            </a:r>
            <a:endParaRPr lang="en-IN" dirty="0"/>
          </a:p>
          <a:p>
            <a:pPr>
              <a:defRPr/>
            </a:pPr>
            <a:r>
              <a:rPr lang="en-US" dirty="0"/>
              <a:t>              c.    Determine any life threats.</a:t>
            </a:r>
            <a:endParaRPr lang="en-IN" dirty="0"/>
          </a:p>
          <a:p>
            <a:pPr>
              <a:defRPr/>
            </a:pPr>
            <a:r>
              <a:rPr lang="en-US" dirty="0"/>
              <a:t>              d.    Do not assume a conscious, alert, and oriented patient is in stable condition.</a:t>
            </a:r>
            <a:endParaRPr lang="en-IN" dirty="0"/>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726340-FC56-0442-BACA-FD65F12C84C4}"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809198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pPr>
              <a:defRPr/>
            </a:pPr>
            <a:r>
              <a:rPr lang="en-US" dirty="0"/>
              <a:t>2.    Airway and breathing</a:t>
            </a:r>
            <a:endParaRPr lang="en-IN" dirty="0"/>
          </a:p>
          <a:p>
            <a:pPr>
              <a:defRPr/>
            </a:pPr>
            <a:r>
              <a:rPr lang="en-US" dirty="0"/>
              <a:t>       a.    Quickly ensure that the patient has an open airway and adequate ventilation.</a:t>
            </a:r>
            <a:endParaRPr lang="en-IN" dirty="0"/>
          </a:p>
          <a:p>
            <a:pPr>
              <a:defRPr/>
            </a:pPr>
            <a:r>
              <a:rPr lang="en-US" dirty="0"/>
              <a:t>       b.    If the patient has any dif­ficulty breathing, begin oxygen therapy.</a:t>
            </a:r>
            <a:endParaRPr lang="en-IN" dirty="0"/>
          </a:p>
          <a:p>
            <a:pPr>
              <a:defRPr/>
            </a:pPr>
            <a:r>
              <a:rPr lang="en-US" dirty="0"/>
              <a:t>       c.    Consider inserting an airway adjunct in unresponsive patients.</a:t>
            </a:r>
            <a:endParaRPr lang="en-IN" dirty="0"/>
          </a:p>
          <a:p>
            <a:pPr>
              <a:defRPr/>
            </a:pPr>
            <a:r>
              <a:rPr lang="en-US" dirty="0"/>
              <a:t>       d.    Have suction available; these patients are susceptible to vomiting.</a:t>
            </a:r>
            <a:endParaRPr lang="en-IN" dirty="0"/>
          </a:p>
          <a:p>
            <a:pPr>
              <a:defRPr/>
            </a:pPr>
            <a:r>
              <a:rPr lang="en-US" dirty="0"/>
              <a:t>3.    Circulation</a:t>
            </a:r>
            <a:endParaRPr lang="en-IN" dirty="0"/>
          </a:p>
          <a:p>
            <a:pPr>
              <a:defRPr/>
            </a:pPr>
            <a:r>
              <a:rPr lang="en-US" dirty="0"/>
              <a:t>        a.    Assess the pulse and skin condition.</a:t>
            </a:r>
            <a:endParaRPr lang="en-IN" dirty="0"/>
          </a:p>
          <a:p>
            <a:pPr>
              <a:defRPr/>
            </a:pPr>
            <a:r>
              <a:rPr lang="en-IN" dirty="0"/>
              <a:t>        </a:t>
            </a:r>
            <a:r>
              <a:rPr lang="en-US" dirty="0"/>
              <a:t>b.    You will find variations depending on the substance involved.</a:t>
            </a:r>
            <a:endParaRPr lang="en-IN" dirty="0"/>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F2E1AB-FBE3-AD4B-ABA1-77B7B10B439B}" type="slidenum">
              <a:rPr lang="en-US" altLang="en-US" sz="1200"/>
              <a:pPr eaLnBrk="1" hangingPunct="1"/>
              <a:t>32</a:t>
            </a:fld>
            <a:endParaRPr lang="en-US" altLang="en-US" sz="1200" dirty="0"/>
          </a:p>
        </p:txBody>
      </p:sp>
    </p:spTree>
    <p:extLst>
      <p:ext uri="{BB962C8B-B14F-4D97-AF65-F5344CB8AC3E}">
        <p14:creationId xmlns:p14="http://schemas.microsoft.com/office/powerpoint/2010/main" val="986366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Transport decision</a:t>
            </a:r>
            <a:endParaRPr lang="en-IN" dirty="0"/>
          </a:p>
          <a:p>
            <a:pPr>
              <a:defRPr/>
            </a:pPr>
            <a:r>
              <a:rPr lang="en-US" dirty="0"/>
              <a:t>       a.    Consider prompt transport for patients with obvious alterations in the XABCs or for patients you have determined have a poor general impression.</a:t>
            </a:r>
            <a:endParaRPr lang="en-IN" dirty="0"/>
          </a:p>
          <a:p>
            <a:pPr>
              <a:defRPr/>
            </a:pPr>
            <a:r>
              <a:rPr lang="en-US" dirty="0"/>
              <a:t>       b.    Everyone who is exposed to the hazardous material must be thoroughly decontaminated by the hazmat team before leaving the scene.</a:t>
            </a:r>
            <a:endParaRPr lang="en-IN" dirty="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5A8083-E06E-0F41-B0FC-82B2A53E268D}"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430704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sz="1400" dirty="0"/>
              <a:t>Lecture Outline</a:t>
            </a:r>
          </a:p>
          <a:p>
            <a:pPr marL="228600" indent="-228600">
              <a:spcBef>
                <a:spcPts val="600"/>
              </a:spcBef>
              <a:spcAft>
                <a:spcPts val="600"/>
              </a:spcAft>
              <a:defRPr/>
            </a:pPr>
            <a:endParaRPr lang="en-US" altLang="en-US" sz="1400" dirty="0">
              <a:cs typeface="Times New Roman" pitchFamily="18" charset="0"/>
            </a:endParaRPr>
          </a:p>
          <a:p>
            <a:pPr>
              <a:defRPr/>
            </a:pPr>
            <a:r>
              <a:rPr lang="en-US" dirty="0"/>
              <a:t>C.    History taking</a:t>
            </a:r>
            <a:endParaRPr lang="en-IN" b="1" dirty="0"/>
          </a:p>
          <a:p>
            <a:pPr>
              <a:defRPr/>
            </a:pPr>
            <a:r>
              <a:rPr lang="en-US" dirty="0"/>
              <a:t>       1.    Investigate the chief complaint.</a:t>
            </a:r>
            <a:endParaRPr lang="en-IN" dirty="0"/>
          </a:p>
          <a:p>
            <a:pPr>
              <a:defRPr/>
            </a:pPr>
            <a:r>
              <a:rPr lang="en-US" dirty="0"/>
              <a:t>              a.    If your patient is responsive, begin with an evaluation of the exposure and the SAMPLE history.</a:t>
            </a:r>
            <a:endParaRPr lang="en-IN" dirty="0"/>
          </a:p>
          <a:p>
            <a:pPr>
              <a:defRPr/>
            </a:pPr>
            <a:r>
              <a:rPr lang="en-US" dirty="0"/>
              <a:t>              b.    If the patient is unresponsive, attempt to obtain the history from other sources:</a:t>
            </a:r>
            <a:endParaRPr lang="en-IN" dirty="0"/>
          </a:p>
          <a:p>
            <a:pPr>
              <a:defRPr/>
            </a:pPr>
            <a:r>
              <a:rPr lang="en-US" dirty="0"/>
              <a:t>			</a:t>
            </a:r>
            <a:endParaRPr lang="en-IN" dirty="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49583F8-B2EA-9649-964F-0E9A75CBDCF3}" type="slidenum">
              <a:rPr lang="en-US" altLang="en-US" sz="1200"/>
              <a:pPr eaLnBrk="1" hangingPunct="1"/>
              <a:t>34</a:t>
            </a:fld>
            <a:endParaRPr lang="en-US" altLang="en-US" sz="1200" dirty="0"/>
          </a:p>
        </p:txBody>
      </p:sp>
    </p:spTree>
    <p:extLst>
      <p:ext uri="{BB962C8B-B14F-4D97-AF65-F5344CB8AC3E}">
        <p14:creationId xmlns:p14="http://schemas.microsoft.com/office/powerpoint/2010/main" val="472976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pPr>
              <a:defRPr/>
            </a:pPr>
            <a:r>
              <a:rPr lang="en-US" dirty="0"/>
              <a:t>2.    SAMPLE history</a:t>
            </a:r>
            <a:endParaRPr lang="en-IN" dirty="0"/>
          </a:p>
          <a:p>
            <a:pPr>
              <a:defRPr/>
            </a:pPr>
            <a:r>
              <a:rPr lang="en-US" dirty="0"/>
              <a:t>       a.    In addition to the SAMPLE history, ask the following questions:</a:t>
            </a:r>
            <a:endParaRPr lang="en-IN" dirty="0"/>
          </a:p>
          <a:p>
            <a:pPr>
              <a:defRPr/>
            </a:pPr>
            <a:r>
              <a:rPr lang="en-US" dirty="0"/>
              <a:t>              i.    What is the substance involved?</a:t>
            </a:r>
            <a:endParaRPr lang="en-IN" dirty="0"/>
          </a:p>
          <a:p>
            <a:pPr>
              <a:defRPr/>
            </a:pPr>
            <a:r>
              <a:rPr lang="en-US" dirty="0"/>
              <a:t>              ii.   When did the patient ingest or become exposed to the substance?</a:t>
            </a:r>
            <a:endParaRPr lang="en-IN" dirty="0"/>
          </a:p>
          <a:p>
            <a:pPr>
              <a:defRPr/>
            </a:pPr>
            <a:r>
              <a:rPr lang="en-US" dirty="0"/>
              <a:t>              iii.  How much did the patient ingest or what was the level of exposure?</a:t>
            </a:r>
            <a:endParaRPr lang="en-IN" dirty="0"/>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DBA4D4A-D00C-B340-9B24-3BB172C3BE3A}"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476116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914400" algn="l"/>
              </a:tabLst>
              <a:defRPr/>
            </a:pPr>
            <a:r>
              <a:rPr lang="en-US" altLang="en-US" dirty="0">
                <a:cs typeface="ＭＳ Ｐゴシック" charset="0"/>
              </a:rPr>
              <a:t>Lecture Outline</a:t>
            </a:r>
          </a:p>
          <a:p>
            <a:pPr indent="-228600">
              <a:spcBef>
                <a:spcPts val="0"/>
              </a:spcBef>
              <a:spcAft>
                <a:spcPts val="300"/>
              </a:spcAft>
              <a:tabLst>
                <a:tab pos="914400" algn="l"/>
              </a:tabLst>
              <a:defRPr/>
            </a:pPr>
            <a:endParaRPr lang="en-US" altLang="en-US" dirty="0">
              <a:cs typeface="ＭＳ Ｐゴシック" charset="0"/>
            </a:endParaRPr>
          </a:p>
          <a:p>
            <a:pPr>
              <a:defRPr/>
            </a:pPr>
            <a:r>
              <a:rPr lang="en-US" dirty="0"/>
              <a:t>iv.   Over what period did the patient take or was exposed to the substance?</a:t>
            </a:r>
            <a:endParaRPr lang="en-IN" dirty="0"/>
          </a:p>
          <a:p>
            <a:pPr>
              <a:defRPr/>
            </a:pPr>
            <a:r>
              <a:rPr lang="en-US" dirty="0"/>
              <a:t>v.    Has the patient or a bystander performed any intervention? Has the intervention helped?</a:t>
            </a:r>
            <a:endParaRPr lang="en-IN" dirty="0"/>
          </a:p>
          <a:p>
            <a:pPr>
              <a:defRPr/>
            </a:pPr>
            <a:r>
              <a:rPr lang="en-US" dirty="0"/>
              <a:t>vi.   How much does the patient weigh?</a:t>
            </a:r>
            <a:endParaRPr lang="en-IN" dirty="0"/>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36FEBA-C678-EE46-A5D8-38B661332050}" type="slidenum">
              <a:rPr lang="en-US" altLang="en-US" sz="1200"/>
              <a:pPr eaLnBrk="1" hangingPunct="1"/>
              <a:t>36</a:t>
            </a:fld>
            <a:endParaRPr lang="en-US" altLang="en-US" sz="1200" dirty="0"/>
          </a:p>
        </p:txBody>
      </p:sp>
    </p:spTree>
    <p:extLst>
      <p:ext uri="{BB962C8B-B14F-4D97-AF65-F5344CB8AC3E}">
        <p14:creationId xmlns:p14="http://schemas.microsoft.com/office/powerpoint/2010/main" val="1362757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sz="1400" dirty="0">
                <a:cs typeface="ＭＳ Ｐゴシック" charset="0"/>
              </a:rPr>
              <a:t>Lecture Outline</a:t>
            </a:r>
          </a:p>
          <a:p>
            <a:pPr marL="228600" indent="-228600">
              <a:spcBef>
                <a:spcPts val="600"/>
              </a:spcBef>
              <a:spcAft>
                <a:spcPts val="600"/>
              </a:spcAft>
              <a:defRPr/>
            </a:pPr>
            <a:endParaRPr lang="en-US" sz="1400" dirty="0">
              <a:latin typeface="Times New Roman"/>
              <a:ea typeface="Times New Roman"/>
              <a:cs typeface="ＭＳ Ｐゴシック" charset="0"/>
            </a:endParaRPr>
          </a:p>
          <a:p>
            <a:pPr>
              <a:defRPr/>
            </a:pPr>
            <a:r>
              <a:rPr lang="en-US" dirty="0"/>
              <a:t>D.    Secondary assessment</a:t>
            </a:r>
            <a:endParaRPr lang="en-IN" b="1" dirty="0"/>
          </a:p>
          <a:p>
            <a:pPr>
              <a:defRPr/>
            </a:pPr>
            <a:r>
              <a:rPr lang="en-US" dirty="0"/>
              <a:t>       1.    You may not have time to conduct a secondary assessment.</a:t>
            </a:r>
            <a:endParaRPr lang="en-IN" dirty="0"/>
          </a:p>
          <a:p>
            <a:pPr>
              <a:defRPr/>
            </a:pPr>
            <a:r>
              <a:rPr lang="en-US" dirty="0"/>
              <a:t>       2.    Physical examinations</a:t>
            </a:r>
            <a:endParaRPr lang="en-IN" dirty="0"/>
          </a:p>
          <a:p>
            <a:pPr>
              <a:defRPr/>
            </a:pPr>
            <a:r>
              <a:rPr lang="en-US" dirty="0"/>
              <a:t>              a.    Focus on the area of the body involved with the poisoning or the route of exposure.</a:t>
            </a:r>
            <a:endParaRPr lang="en-IN" dirty="0"/>
          </a:p>
          <a:p>
            <a:pPr>
              <a:defRPr/>
            </a:pPr>
            <a:r>
              <a:rPr lang="en-US" dirty="0"/>
              <a:t>              b.    A general review of all body systems may help to identify systemic problems.</a:t>
            </a:r>
            <a:endParaRPr lang="en-IN" dirty="0"/>
          </a:p>
          <a:p>
            <a:pPr>
              <a:defRPr/>
            </a:pPr>
            <a:r>
              <a:rPr lang="en-US" dirty="0"/>
              <a:t>       3.    A complete set of baseline vital signs is important.</a:t>
            </a:r>
            <a:endParaRPr lang="en-IN" dirty="0"/>
          </a:p>
          <a:p>
            <a:pPr>
              <a:defRPr/>
            </a:pPr>
            <a:r>
              <a:rPr lang="en-US" dirty="0"/>
              <a:t>              a.    Alterations in the level of consciousness, pulse, respirations, blood pressure, and skin are the more sensitive indicators that something serious is wrong.</a:t>
            </a:r>
            <a:endParaRPr lang="en-IN" dirty="0"/>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A63DB9-6A0B-9745-A74F-9ADE7CBF3A84}" type="slidenum">
              <a:rPr lang="en-US" altLang="en-US" sz="1200"/>
              <a:pPr eaLnBrk="1" hangingPunct="1"/>
              <a:t>37</a:t>
            </a:fld>
            <a:endParaRPr lang="en-US" altLang="en-US" sz="1200" dirty="0"/>
          </a:p>
        </p:txBody>
      </p:sp>
    </p:spTree>
    <p:extLst>
      <p:ext uri="{BB962C8B-B14F-4D97-AF65-F5344CB8AC3E}">
        <p14:creationId xmlns:p14="http://schemas.microsoft.com/office/powerpoint/2010/main" val="949719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pPr>
            <a:r>
              <a:rPr lang="en-US" altLang="en-US" dirty="0">
                <a:latin typeface="Times New Roman" charset="0"/>
                <a:ea typeface="MS PGothic" charset="-128"/>
              </a:rPr>
              <a:t>Lecture Outline</a:t>
            </a:r>
          </a:p>
          <a:p>
            <a:pPr marL="228600" indent="-228600">
              <a:spcBef>
                <a:spcPts val="600"/>
              </a:spcBef>
              <a:spcAft>
                <a:spcPts val="600"/>
              </a:spcAft>
            </a:pPr>
            <a:endParaRPr lang="en-US" altLang="en-US" dirty="0">
              <a:latin typeface="Times New Roman" charset="0"/>
              <a:ea typeface="MS PGothic" charset="-128"/>
            </a:endParaRPr>
          </a:p>
          <a:p>
            <a:pPr marL="228600" indent="-228600">
              <a:spcBef>
                <a:spcPts val="600"/>
              </a:spcBef>
              <a:spcAft>
                <a:spcPts val="600"/>
              </a:spcAft>
              <a:buAutoNum type="alphaUcPeriod" startAt="5"/>
            </a:pPr>
            <a:r>
              <a:rPr lang="en-US" altLang="en-US" dirty="0">
                <a:latin typeface="Times New Roman" charset="0"/>
                <a:ea typeface="MS PGothic" charset="-128"/>
              </a:rPr>
              <a:t>Reassessment</a:t>
            </a:r>
          </a:p>
          <a:p>
            <a:pPr marL="0" indent="0">
              <a:spcBef>
                <a:spcPts val="600"/>
              </a:spcBef>
              <a:spcAft>
                <a:spcPts val="600"/>
              </a:spcAft>
              <a:buNone/>
            </a:pPr>
            <a:r>
              <a:rPr lang="en-US" altLang="en-US" dirty="0">
                <a:latin typeface="Times New Roman" charset="0"/>
                <a:ea typeface="MS PGothic" charset="-128"/>
              </a:rPr>
              <a:t>      1.   Continually reassess the adequacy of the patient</a:t>
            </a:r>
            <a:r>
              <a:rPr lang="ja-JP" altLang="en-US" dirty="0">
                <a:latin typeface="Times New Roman" charset="0"/>
                <a:ea typeface="MS PGothic" charset="-128"/>
              </a:rPr>
              <a:t>’</a:t>
            </a:r>
            <a:r>
              <a:rPr lang="en-US" altLang="ja-JP" dirty="0">
                <a:latin typeface="Times New Roman" charset="0"/>
                <a:ea typeface="MS PGothic" charset="-128"/>
              </a:rPr>
              <a:t>s ABCs. </a:t>
            </a:r>
          </a:p>
          <a:p>
            <a:pPr marL="0" indent="0">
              <a:spcBef>
                <a:spcPts val="600"/>
              </a:spcBef>
              <a:spcAft>
                <a:spcPts val="600"/>
              </a:spcAft>
              <a:buNone/>
            </a:pPr>
            <a:r>
              <a:rPr lang="en-US" altLang="en-US" dirty="0">
                <a:latin typeface="Times New Roman" charset="0"/>
                <a:ea typeface="MS PGothic" charset="-128"/>
              </a:rPr>
              <a:t>      2.   Repeat vital signs; compare them with the baseline set.</a:t>
            </a:r>
          </a:p>
          <a:p>
            <a:pPr marL="0" indent="0">
              <a:spcBef>
                <a:spcPts val="600"/>
              </a:spcBef>
              <a:spcAft>
                <a:spcPts val="600"/>
              </a:spcAft>
              <a:buNone/>
            </a:pPr>
            <a:r>
              <a:rPr lang="en-US" altLang="en-US" dirty="0">
                <a:latin typeface="Times New Roman" charset="0"/>
                <a:ea typeface="MS PGothic" charset="-128"/>
              </a:rPr>
              <a:t>      3.   Evaluate the effectiveness of interventions you have provided.</a:t>
            </a:r>
          </a:p>
          <a:p>
            <a:pPr marL="0" indent="0">
              <a:spcBef>
                <a:spcPts val="600"/>
              </a:spcBef>
              <a:spcAft>
                <a:spcPts val="600"/>
              </a:spcAft>
              <a:buNone/>
            </a:pPr>
            <a:r>
              <a:rPr lang="en-US" altLang="en-US" sz="1100" dirty="0">
                <a:latin typeface="Times New Roman" charset="0"/>
                <a:ea typeface="MS PGothic" charset="-128"/>
              </a:rPr>
              <a:t>           a.   Every 15 minutes for a stable patient</a:t>
            </a:r>
          </a:p>
          <a:p>
            <a:pPr marL="0" indent="0">
              <a:spcBef>
                <a:spcPts val="600"/>
              </a:spcBef>
              <a:spcAft>
                <a:spcPts val="600"/>
              </a:spcAft>
              <a:buNone/>
            </a:pPr>
            <a:r>
              <a:rPr lang="en-US" altLang="en-US" sz="1100" dirty="0">
                <a:latin typeface="Times New Roman" charset="0"/>
                <a:ea typeface="MS PGothic" charset="-128"/>
              </a:rPr>
              <a:t>           b.   Every 5 minutes, or constantly, for a patient who has consumed a harmful or lethal dose</a:t>
            </a:r>
          </a:p>
          <a:p>
            <a:pPr marL="228600" indent="-228600"/>
            <a:endParaRPr lang="en-US"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2D80BF-9E84-F549-A659-E8E6E367ECCB}" type="slidenum">
              <a:rPr lang="en-US" altLang="en-US" sz="1200"/>
              <a:pPr eaLnBrk="1" hangingPunct="1"/>
              <a:t>38</a:t>
            </a:fld>
            <a:endParaRPr lang="en-US" altLang="en-US" sz="1200" dirty="0"/>
          </a:p>
        </p:txBody>
      </p:sp>
    </p:spTree>
    <p:extLst>
      <p:ext uri="{BB962C8B-B14F-4D97-AF65-F5344CB8AC3E}">
        <p14:creationId xmlns:p14="http://schemas.microsoft.com/office/powerpoint/2010/main" val="1842365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Treatment</a:t>
            </a:r>
            <a:endParaRPr lang="en-IN" dirty="0"/>
          </a:p>
          <a:p>
            <a:pPr>
              <a:defRPr/>
            </a:pPr>
            <a:r>
              <a:rPr lang="en-US" dirty="0"/>
              <a:t>       a.    Supporting the ABCs is your most important task.</a:t>
            </a:r>
            <a:endParaRPr lang="en-IN" dirty="0"/>
          </a:p>
          <a:p>
            <a:pPr>
              <a:defRPr/>
            </a:pPr>
            <a:r>
              <a:rPr lang="en-US" dirty="0"/>
              <a:t>       b.    Contact medical control or a poison center to discuss treatment options.</a:t>
            </a:r>
            <a:endParaRPr lang="en-IN" dirty="0"/>
          </a:p>
          <a:p>
            <a:pPr>
              <a:defRPr/>
            </a:pPr>
            <a:r>
              <a:rPr lang="en-US" dirty="0"/>
              <a:t>       c.    Manage airborne exposures with oxygen.</a:t>
            </a:r>
            <a:endParaRPr lang="en-IN" dirty="0"/>
          </a:p>
          <a:p>
            <a:pPr>
              <a:defRPr/>
            </a:pPr>
            <a:r>
              <a:rPr lang="en-US" dirty="0"/>
              <a:t>       d.    Remove contact exposures with copious amounts of water unless contraindicated.</a:t>
            </a:r>
            <a:endParaRPr lang="en-IN" dirty="0"/>
          </a:p>
          <a:p>
            <a:pPr>
              <a:defRPr/>
            </a:pPr>
            <a:r>
              <a:rPr lang="en-US" dirty="0"/>
              <a:t>       e.    Consider activated charcoal for ingested poisons.</a:t>
            </a:r>
            <a:endParaRPr lang="en-IN" dirty="0"/>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72D999-432E-A743-9D5C-8A9C29C42AA9}" type="slidenum">
              <a:rPr lang="en-US" altLang="en-US" sz="1200"/>
              <a:pPr eaLnBrk="1" hangingPunct="1"/>
              <a:t>39</a:t>
            </a:fld>
            <a:endParaRPr lang="en-US" altLang="en-US" sz="1200" dirty="0"/>
          </a:p>
        </p:txBody>
      </p:sp>
    </p:spTree>
    <p:extLst>
      <p:ext uri="{BB962C8B-B14F-4D97-AF65-F5344CB8AC3E}">
        <p14:creationId xmlns:p14="http://schemas.microsoft.com/office/powerpoint/2010/main" val="678826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5.    Communication and documentation</a:t>
            </a:r>
            <a:endParaRPr lang="en-IN" dirty="0"/>
          </a:p>
          <a:p>
            <a:pPr>
              <a:defRPr/>
            </a:pPr>
            <a:r>
              <a:rPr lang="en-US" dirty="0"/>
              <a:t>       a.    Report as much information as you have about the poison or chemical to the hospital.</a:t>
            </a:r>
            <a:endParaRPr lang="en-IN" dirty="0"/>
          </a:p>
          <a:p>
            <a:pPr>
              <a:defRPr/>
            </a:pPr>
            <a:r>
              <a:rPr lang="en-US" dirty="0"/>
              <a:t>       b.    If the poisoning or exposure occurred in a work setting, bring the material data sheet to the hospital.</a:t>
            </a:r>
            <a:endParaRPr lang="en-IN" dirty="0"/>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7943D7-0865-3540-830A-B2D5E88FD918}" type="slidenum">
              <a:rPr lang="en-US" altLang="en-US" sz="1200"/>
              <a:pPr eaLnBrk="1" hangingPunct="1"/>
              <a:t>40</a:t>
            </a:fld>
            <a:endParaRPr lang="en-US" altLang="en-US" sz="1200" dirty="0"/>
          </a:p>
        </p:txBody>
      </p:sp>
    </p:spTree>
    <p:extLst>
      <p:ext uri="{BB962C8B-B14F-4D97-AF65-F5344CB8AC3E}">
        <p14:creationId xmlns:p14="http://schemas.microsoft.com/office/powerpoint/2010/main" val="58937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 Introduction</a:t>
            </a:r>
          </a:p>
          <a:p>
            <a:r>
              <a:rPr lang="en-US" altLang="en-US" dirty="0">
                <a:latin typeface="Times New Roman" charset="0"/>
                <a:ea typeface="MS PGothic" charset="-128"/>
              </a:rPr>
              <a:t>A.    Every day, we come into contact with things that are potentially poisonous.</a:t>
            </a:r>
            <a:endParaRPr lang="en-IN" altLang="en-US" b="1" dirty="0">
              <a:latin typeface="Times New Roman" charset="0"/>
              <a:ea typeface="MS PGothic" charset="-128"/>
            </a:endParaRPr>
          </a:p>
          <a:p>
            <a:r>
              <a:rPr lang="en-US" altLang="en-US" dirty="0">
                <a:latin typeface="Times New Roman" charset="0"/>
                <a:ea typeface="MS PGothic" charset="-128"/>
              </a:rPr>
              <a:t>B.    Acute poisoning affects over 2 million people each year.</a:t>
            </a:r>
            <a:endParaRPr lang="en-IN" altLang="en-US" b="1" dirty="0">
              <a:latin typeface="Times New Roman" charset="0"/>
              <a:ea typeface="MS PGothic" charset="-128"/>
            </a:endParaRPr>
          </a:p>
          <a:p>
            <a:r>
              <a:rPr lang="en-US" altLang="en-US" dirty="0">
                <a:latin typeface="Times New Roman" charset="0"/>
                <a:ea typeface="MS PGothic" charset="-128"/>
              </a:rPr>
              <a:t>C.    Chronic poisoning is more common.</a:t>
            </a:r>
            <a:endParaRPr lang="en-IN" altLang="en-US" b="1" dirty="0">
              <a:latin typeface="Times New Roman" charset="0"/>
              <a:ea typeface="MS PGothic" charset="-128"/>
            </a:endParaRP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40844C-6F3E-C14F-A629-3593ED8AD4A2}" type="slidenum">
              <a:rPr lang="en-US" altLang="en-US" sz="1200"/>
              <a:pPr eaLnBrk="1" hangingPunct="1"/>
              <a:t>5</a:t>
            </a:fld>
            <a:endParaRPr lang="en-US" altLang="en-US" sz="1200" dirty="0"/>
          </a:p>
        </p:txBody>
      </p:sp>
    </p:spTree>
    <p:extLst>
      <p:ext uri="{BB962C8B-B14F-4D97-AF65-F5344CB8AC3E}">
        <p14:creationId xmlns:p14="http://schemas.microsoft.com/office/powerpoint/2010/main" val="391274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 Emergency Medical Care</a:t>
            </a:r>
          </a:p>
          <a:p>
            <a:r>
              <a:rPr lang="en-US" altLang="en-US" dirty="0">
                <a:latin typeface="Times New Roman" charset="0"/>
                <a:ea typeface="MS PGothic" charset="-128"/>
              </a:rPr>
              <a:t>A.    Ensure scene safety.</a:t>
            </a:r>
            <a:endParaRPr lang="en-IN" altLang="en-US" b="1" dirty="0">
              <a:latin typeface="Times New Roman" charset="0"/>
              <a:ea typeface="MS PGothic" charset="-128"/>
            </a:endParaRPr>
          </a:p>
          <a:p>
            <a:r>
              <a:rPr lang="en-US" altLang="en-US" dirty="0">
                <a:latin typeface="Times New Roman" charset="0"/>
                <a:ea typeface="MS PGothic" charset="-128"/>
              </a:rPr>
              <a:t>       1.    Follow standard precautions.</a:t>
            </a:r>
            <a:endParaRPr lang="en-IN" altLang="en-US" dirty="0">
              <a:latin typeface="Times New Roman" charset="0"/>
              <a:ea typeface="MS PGothic" charset="-128"/>
            </a:endParaRPr>
          </a:p>
          <a:p>
            <a:r>
              <a:rPr lang="en-US" altLang="en-US" dirty="0">
                <a:latin typeface="Times New Roman" charset="0"/>
                <a:ea typeface="MS PGothic" charset="-128"/>
              </a:rPr>
              <a:t>       2.    Perform external decontamination.</a:t>
            </a:r>
            <a:endParaRPr lang="en-IN" altLang="en-US" dirty="0">
              <a:latin typeface="Times New Roman" charset="0"/>
              <a:ea typeface="MS PGothic" charset="-128"/>
            </a:endParaRPr>
          </a:p>
          <a:p>
            <a:r>
              <a:rPr lang="en-US" altLang="en-US" dirty="0">
                <a:latin typeface="Times New Roman" charset="0"/>
                <a:ea typeface="MS PGothic" charset="-128"/>
              </a:rPr>
              <a:t>B.    Remove tablets or fragments from the patient’s mouth and wash or brush the poison from the patient’s skin.</a:t>
            </a:r>
            <a:endParaRPr lang="en-IN" altLang="en-US" b="1" dirty="0">
              <a:latin typeface="Times New Roman" charset="0"/>
              <a:ea typeface="MS PGothic" charset="-128"/>
            </a:endParaRPr>
          </a:p>
          <a:p>
            <a:r>
              <a:rPr lang="en-US" altLang="en-US" dirty="0">
                <a:latin typeface="Times New Roman" charset="0"/>
                <a:ea typeface="MS PGothic" charset="-128"/>
              </a:rPr>
              <a:t>C.    Treatment focuses on support.</a:t>
            </a:r>
            <a:endParaRPr lang="en-IN" altLang="en-US" b="1"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9733E2-2831-BE42-B46F-51761EF00360}"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4778189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ts val="600"/>
              </a:spcBef>
              <a:spcAft>
                <a:spcPts val="600"/>
              </a:spcAft>
              <a:defRPr/>
            </a:pPr>
            <a:r>
              <a:rPr lang="en-US" altLang="en-US" dirty="0"/>
              <a:t>Lecture Outline</a:t>
            </a:r>
          </a:p>
          <a:p>
            <a:pPr indent="-228600">
              <a:spcBef>
                <a:spcPts val="600"/>
              </a:spcBef>
              <a:spcAft>
                <a:spcPts val="600"/>
              </a:spcAft>
              <a:defRPr/>
            </a:pPr>
            <a:endParaRPr lang="en-US" altLang="en-US" dirty="0">
              <a:cs typeface="Times New Roman" pitchFamily="18" charset="0"/>
            </a:endParaRPr>
          </a:p>
          <a:p>
            <a:pPr>
              <a:defRPr/>
            </a:pPr>
            <a:r>
              <a:rPr lang="en-US" dirty="0"/>
              <a:t>       1.    Assess and maintain the patient’s XABCs.</a:t>
            </a:r>
            <a:endParaRPr lang="en-IN" b="1" dirty="0"/>
          </a:p>
          <a:p>
            <a:pPr>
              <a:defRPr/>
            </a:pPr>
            <a:r>
              <a:rPr lang="en-US" dirty="0"/>
              <a:t>       2.    Provide oxygen and perform assisted ventilations if necessary.</a:t>
            </a:r>
            <a:endParaRPr lang="en-IN" b="1" dirty="0"/>
          </a:p>
          <a:p>
            <a:pPr>
              <a:defRPr/>
            </a:pPr>
            <a:r>
              <a:rPr lang="en-US" dirty="0"/>
              <a:t>       3.    Treat for shock, if necessary, and transport the patient promptly to the nearest appropriate hospital.</a:t>
            </a:r>
            <a:endParaRPr lang="en-IN" b="1" dirty="0"/>
          </a:p>
          <a:p>
            <a:pPr>
              <a:defRPr/>
            </a:pPr>
            <a:r>
              <a:rPr lang="en-US" dirty="0"/>
              <a:t>D.    Some EMS systems allow EMTs to give activated charcoal by mouth.</a:t>
            </a:r>
            <a:endParaRPr lang="en-IN" b="1" dirty="0"/>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471F560-050B-E743-AC4E-08F060218E69}" type="slidenum">
              <a:rPr lang="en-US" altLang="en-US" sz="1200"/>
              <a:pPr eaLnBrk="1" hangingPunct="1"/>
              <a:t>42</a:t>
            </a:fld>
            <a:endParaRPr lang="en-US" altLang="en-US" sz="1200" dirty="0"/>
          </a:p>
        </p:txBody>
      </p:sp>
    </p:spTree>
    <p:extLst>
      <p:ext uri="{BB962C8B-B14F-4D97-AF65-F5344CB8AC3E}">
        <p14:creationId xmlns:p14="http://schemas.microsoft.com/office/powerpoint/2010/main" val="20541604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1.    Activated charcoal binds to specific toxins and prevents their absorption by the body; the toxins are then carried out of the body in the stool.</a:t>
            </a:r>
            <a:endParaRPr lang="en-IN" dirty="0"/>
          </a:p>
          <a:p>
            <a:pPr>
              <a:defRPr/>
            </a:pPr>
            <a:r>
              <a:rPr lang="en-US" dirty="0"/>
              <a:t>2.    Activated charcoal is not indicated for patients:</a:t>
            </a:r>
            <a:endParaRPr lang="en-IN" dirty="0"/>
          </a:p>
          <a:p>
            <a:pPr>
              <a:defRPr/>
            </a:pPr>
            <a:r>
              <a:rPr lang="en-US" dirty="0"/>
              <a:t>       a.    Who have ingested alkali poisons, cyanide, ethanol, iron, lithium, methanol, mineral acids, or organic solvents</a:t>
            </a:r>
            <a:endParaRPr lang="en-IN" dirty="0"/>
          </a:p>
          <a:p>
            <a:pPr>
              <a:defRPr/>
            </a:pPr>
            <a:r>
              <a:rPr lang="en-US" dirty="0"/>
              <a:t>       b.    Who have a decreased level of consciousness and cannot protect their airway</a:t>
            </a:r>
            <a:endParaRPr lang="en-IN" dirty="0"/>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41C160C-1302-5043-BC08-7A935A590070}"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3278092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3.    If local protocol permits, you will likely carry plastic bottles of premixed suspension, each containing up to 50 g of activated charcoal.</a:t>
            </a:r>
            <a:endParaRPr lang="en-IN" dirty="0"/>
          </a:p>
          <a:p>
            <a:pPr>
              <a:defRPr/>
            </a:pPr>
            <a:r>
              <a:rPr lang="en-US" dirty="0"/>
              <a:t>       a.    The usual dose for an adult or child is 1 g of activated charcoal per kilogram of body weight.</a:t>
            </a:r>
            <a:endParaRPr lang="en-IN" dirty="0"/>
          </a:p>
          <a:p>
            <a:pPr>
              <a:defRPr/>
            </a:pPr>
            <a:r>
              <a:rPr lang="en-US" dirty="0"/>
              <a:t>		</a:t>
            </a:r>
            <a:endParaRPr lang="en-IN" dirty="0"/>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AFD71B-2BC0-4D45-A67B-265665A8654E}"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987925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Before you give a patient charcoal, obtain approval from medical control.</a:t>
            </a:r>
            <a:endParaRPr lang="en-IN" dirty="0"/>
          </a:p>
          <a:p>
            <a:pPr>
              <a:defRPr/>
            </a:pPr>
            <a:r>
              <a:rPr lang="en-US" dirty="0"/>
              <a:t>      a.    Shake the bottle vigorously to mix the suspension.</a:t>
            </a:r>
            <a:endParaRPr lang="en-IN" dirty="0"/>
          </a:p>
          <a:p>
            <a:pPr>
              <a:defRPr/>
            </a:pPr>
            <a:r>
              <a:rPr lang="en-US" dirty="0"/>
              <a:t>      b.    You may need to convince the patient to drink it, but never force it.</a:t>
            </a:r>
            <a:endParaRPr lang="en-IN" dirty="0"/>
          </a:p>
          <a:p>
            <a:pPr>
              <a:defRPr/>
            </a:pPr>
            <a:r>
              <a:rPr lang="en-US" dirty="0"/>
              <a:t>      c.    Record the time when you administered activated charcoal.</a:t>
            </a:r>
            <a:endParaRPr lang="en-IN" dirty="0"/>
          </a:p>
          <a:p>
            <a:pPr>
              <a:defRPr/>
            </a:pPr>
            <a:r>
              <a:rPr lang="en-US" dirty="0"/>
              <a:t>      d.    If the patient refuses activated charcoal, document the refusal and your attempts to counsel the patient, and transport the patient for further evaluation.</a:t>
            </a:r>
            <a:endParaRPr lang="en-IN" dirty="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C45717-5AEC-2449-916A-C1215EC46A16}" type="slidenum">
              <a:rPr lang="en-US" altLang="en-US" sz="1200"/>
              <a:pPr eaLnBrk="1" hangingPunct="1"/>
              <a:t>45</a:t>
            </a:fld>
            <a:endParaRPr lang="en-US" altLang="en-US" sz="1200" dirty="0"/>
          </a:p>
        </p:txBody>
      </p:sp>
    </p:spTree>
    <p:extLst>
      <p:ext uri="{BB962C8B-B14F-4D97-AF65-F5344CB8AC3E}">
        <p14:creationId xmlns:p14="http://schemas.microsoft.com/office/powerpoint/2010/main" val="517584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5.    Side effects of ingesting activated charcoal are constipation and black stools.</a:t>
            </a:r>
            <a:endParaRPr lang="en-IN" dirty="0"/>
          </a:p>
          <a:p>
            <a:pPr>
              <a:defRPr/>
            </a:pPr>
            <a:r>
              <a:rPr lang="en-US" dirty="0"/>
              <a:t>6.    If the patient has ingested a poison that causes nausea, he or she may vomit after taking activated charcoal and the dose will have to be repeated.</a:t>
            </a:r>
            <a:endParaRPr lang="en-IN" dirty="0"/>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15E6EC-D184-6C42-829B-00EAC091B275}"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729870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 Specific Poisons</a:t>
            </a:r>
          </a:p>
          <a:p>
            <a:r>
              <a:rPr lang="en-US" altLang="en-US" dirty="0">
                <a:latin typeface="Times New Roman" charset="0"/>
                <a:ea typeface="MS PGothic" charset="-128"/>
              </a:rPr>
              <a:t>A.    Over time, a person who routinely misuses a substance may need increasing amounts of it to achieve the same result.</a:t>
            </a:r>
            <a:endParaRPr lang="en-IN" altLang="en-US" b="1" dirty="0">
              <a:latin typeface="Times New Roman" charset="0"/>
              <a:ea typeface="MS PGothic" charset="-128"/>
            </a:endParaRPr>
          </a:p>
          <a:p>
            <a:r>
              <a:rPr lang="en-US" altLang="en-US" dirty="0">
                <a:latin typeface="Times New Roman" charset="0"/>
                <a:ea typeface="MS PGothic" charset="-128"/>
              </a:rPr>
              <a:t>       1.    This is called developing a tolerance to the substance.</a:t>
            </a:r>
            <a:endParaRPr lang="en-IN" altLang="en-US" dirty="0">
              <a:latin typeface="Times New Roman" charset="0"/>
              <a:ea typeface="MS PGothic" charset="-128"/>
            </a:endParaRPr>
          </a:p>
          <a:p>
            <a:r>
              <a:rPr lang="en-US" altLang="en-US" dirty="0">
                <a:latin typeface="Times New Roman" charset="0"/>
                <a:ea typeface="MS PGothic" charset="-128"/>
              </a:rPr>
              <a:t>       2.    A person with an addiction has an overwhelming desire or need to continue using the substance, at whatever cost, with a tendency to increase the dose.</a:t>
            </a:r>
            <a:endParaRPr lang="en-IN" altLang="en-US" dirty="0">
              <a:latin typeface="Times New Roman" charset="0"/>
              <a:ea typeface="MS PGothic" charset="-128"/>
            </a:endParaRPr>
          </a:p>
          <a:p>
            <a:r>
              <a:rPr lang="en-US" altLang="en-US" dirty="0">
                <a:latin typeface="Times New Roman" charset="0"/>
                <a:ea typeface="MS PGothic" charset="-128"/>
              </a:rPr>
              <a:t>       3.    Almost any substance can be abused.</a:t>
            </a:r>
            <a:endParaRPr lang="en-IN" altLang="en-US" dirty="0">
              <a:latin typeface="Times New Roman" charset="0"/>
              <a:ea typeface="MS PGothic" charset="-128"/>
            </a:endParaRP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38F232-EA54-5C4D-ABB1-D3B06413F9CE}"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302619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B.    The importance of safety awareness and standard precautions in caring for victims of drug abuse cannot be overemphasized.</a:t>
            </a:r>
            <a:endParaRPr lang="en-IN" b="1" dirty="0"/>
          </a:p>
          <a:p>
            <a:pPr>
              <a:defRPr/>
            </a:pPr>
            <a:r>
              <a:rPr lang="en-US" dirty="0"/>
              <a:t>        1.    Known drug abusers have a fairly high incidence of serious and undiagnosed infections, including HIV and hepatitis.</a:t>
            </a:r>
            <a:endParaRPr lang="en-IN" dirty="0"/>
          </a:p>
          <a:p>
            <a:pPr>
              <a:defRPr/>
            </a:pPr>
            <a:r>
              <a:rPr lang="en-US" dirty="0"/>
              <a:t>               a.    Expect the unexpected and remember: the drug user, not the drug, can pose the greatest threat.</a:t>
            </a:r>
            <a:endParaRPr lang="en-IN" dirty="0"/>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350000-694D-4845-A0F6-22F66E02FFE2}"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6852861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sz="1400" dirty="0">
                <a:cs typeface="ＭＳ Ｐゴシック" charset="0"/>
              </a:rPr>
              <a:t>Lecture Outline</a:t>
            </a:r>
          </a:p>
          <a:p>
            <a:pPr marL="228600" indent="-228600">
              <a:spcBef>
                <a:spcPts val="600"/>
              </a:spcBef>
              <a:spcAft>
                <a:spcPts val="600"/>
              </a:spcAft>
              <a:defRPr/>
            </a:pPr>
            <a:endParaRPr lang="en-US" sz="1400" dirty="0">
              <a:latin typeface="Times New Roman"/>
              <a:ea typeface="Times New Roman"/>
              <a:cs typeface="ＭＳ Ｐゴシック" charset="0"/>
            </a:endParaRPr>
          </a:p>
          <a:p>
            <a:pPr>
              <a:defRPr/>
            </a:pPr>
            <a:r>
              <a:rPr lang="en-US" dirty="0"/>
              <a:t>C.    Alcohol</a:t>
            </a:r>
            <a:endParaRPr lang="en-IN" b="1" dirty="0"/>
          </a:p>
          <a:p>
            <a:pPr>
              <a:defRPr/>
            </a:pPr>
            <a:r>
              <a:rPr lang="en-US" dirty="0"/>
              <a:t>       1.    Many calls for service have a connection to alcohol use.</a:t>
            </a:r>
            <a:endParaRPr lang="en-IN" dirty="0"/>
          </a:p>
          <a:p>
            <a:pPr>
              <a:defRPr/>
            </a:pPr>
            <a:r>
              <a:rPr lang="en-US" dirty="0"/>
              <a:t>		</a:t>
            </a:r>
            <a:endParaRPr lang="en-IN" dirty="0"/>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66F3CA-0A82-204D-B902-7CCE9513E8C3}"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442788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a.   </a:t>
            </a:r>
            <a:r>
              <a:rPr lang="en-US" baseline="0" dirty="0"/>
              <a:t> </a:t>
            </a:r>
            <a:r>
              <a:rPr lang="en-US" dirty="0"/>
              <a:t>Alcohol can damage the liver, whether thorough chronic overuse or occasional heavy use (binge drinking).</a:t>
            </a:r>
            <a:endParaRPr lang="en-IN" dirty="0"/>
          </a:p>
          <a:p>
            <a:pPr>
              <a:defRPr/>
            </a:pPr>
            <a:r>
              <a:rPr lang="en-US" dirty="0"/>
              <a:t>b.   Binge use can be more damaging than chronic use, depending on the frequency of the binging and the surrounding circumstances.</a:t>
            </a:r>
            <a:endParaRPr lang="en-IN" dirty="0"/>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86D5A3C-6B3B-BD46-8E58-7DB2C65B4EDB}"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708225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D.    Deaths caused by poisoning are fairly rare.</a:t>
            </a:r>
            <a:endParaRPr lang="en-IN" b="1" dirty="0"/>
          </a:p>
          <a:p>
            <a:pPr>
              <a:defRPr/>
            </a:pPr>
            <a:r>
              <a:rPr lang="en-US" dirty="0"/>
              <a:t>       1.    Rates of death as the result of poisoning in children have decreased steadily since the 1960s due to child-resistant caps.</a:t>
            </a:r>
            <a:endParaRPr lang="en-IN" dirty="0"/>
          </a:p>
          <a:p>
            <a:pPr>
              <a:defRPr/>
            </a:pPr>
            <a:r>
              <a:rPr lang="en-US" dirty="0"/>
              <a:t>       2.    Deaths caused by chronic poisoning in adults have been rising as a result of drug abuse.</a:t>
            </a:r>
            <a:endParaRPr lang="en-IN" dirty="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018891-E378-CC4F-929A-D985BB685CBF}" type="slidenum">
              <a:rPr lang="en-US" altLang="en-US" sz="1200"/>
              <a:pPr eaLnBrk="1" hangingPunct="1"/>
              <a:t>6</a:t>
            </a:fld>
            <a:endParaRPr lang="en-US" altLang="en-US" sz="1200" dirty="0"/>
          </a:p>
        </p:txBody>
      </p:sp>
    </p:spTree>
    <p:extLst>
      <p:ext uri="{BB962C8B-B14F-4D97-AF65-F5344CB8AC3E}">
        <p14:creationId xmlns:p14="http://schemas.microsoft.com/office/powerpoint/2010/main" val="559779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2.    Alcohol is a powerful CNS depressant.</a:t>
            </a:r>
            <a:endParaRPr lang="en-IN" dirty="0"/>
          </a:p>
          <a:p>
            <a:pPr>
              <a:defRPr/>
            </a:pPr>
            <a:r>
              <a:rPr lang="en-US" dirty="0"/>
              <a:t>       a.    It is a sedative and a hypnotic.</a:t>
            </a:r>
            <a:endParaRPr lang="en-IN" dirty="0"/>
          </a:p>
          <a:p>
            <a:pPr>
              <a:defRPr/>
            </a:pPr>
            <a:r>
              <a:rPr lang="en-US" dirty="0"/>
              <a:t>       b.    In general, alcohol dulls the sense of awareness, slows reflexes, and reduces reaction time.</a:t>
            </a:r>
            <a:endParaRPr lang="en-IN" dirty="0"/>
          </a:p>
          <a:p>
            <a:pPr>
              <a:defRPr/>
            </a:pPr>
            <a:r>
              <a:rPr lang="en-US" dirty="0"/>
              <a:t>       c.    It may also cause aggressive and inappropriate behavior and lack of coordination.</a:t>
            </a:r>
            <a:endParaRPr lang="en-IN" dirty="0"/>
          </a:p>
          <a:p>
            <a:pPr>
              <a:defRPr/>
            </a:pPr>
            <a:r>
              <a:rPr lang="en-US" dirty="0"/>
              <a:t>       d.    A person who appears intoxicated may have other medical problems as well.</a:t>
            </a:r>
            <a:endParaRPr lang="en-IN" dirty="0"/>
          </a:p>
          <a:p>
            <a:pPr>
              <a:defRPr/>
            </a:pPr>
            <a:r>
              <a:rPr lang="en-US" dirty="0"/>
              <a:t>              i.    Look for signs of head trauma, mental illness, toxic reactions, or uncontrolled diabetes.</a:t>
            </a:r>
            <a:endParaRPr lang="en-IN" dirty="0"/>
          </a:p>
          <a:p>
            <a:pPr>
              <a:defRPr/>
            </a:pPr>
            <a:r>
              <a:rPr lang="en-US" dirty="0"/>
              <a:t>              ii.   Severe acute alcohol ingestion may cause hypoglycemia.</a:t>
            </a:r>
            <a:endParaRPr lang="en-IN" dirty="0"/>
          </a:p>
          <a:p>
            <a:pPr>
              <a:defRPr/>
            </a:pPr>
            <a:r>
              <a:rPr lang="en-US" dirty="0"/>
              <a:t>3.    Alcohol increases the effects of many other drugs and is commonly taken with other substances.</a:t>
            </a:r>
            <a:endParaRPr lang="en-IN" dirty="0"/>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718476-E72A-A248-9286-7FEE5B0F16AF}" type="slidenum">
              <a:rPr lang="en-US" altLang="en-US" sz="1200"/>
              <a:pPr eaLnBrk="1" hangingPunct="1"/>
              <a:t>51</a:t>
            </a:fld>
            <a:endParaRPr lang="en-US" altLang="en-US" sz="1200" dirty="0"/>
          </a:p>
        </p:txBody>
      </p:sp>
    </p:spTree>
    <p:extLst>
      <p:ext uri="{BB962C8B-B14F-4D97-AF65-F5344CB8AC3E}">
        <p14:creationId xmlns:p14="http://schemas.microsoft.com/office/powerpoint/2010/main" val="4442447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If a patient exhibits signs of serious CNS depression, provide respiratory support.</a:t>
            </a:r>
            <a:endParaRPr lang="en-IN" dirty="0"/>
          </a:p>
          <a:p>
            <a:pPr>
              <a:defRPr/>
            </a:pPr>
            <a:r>
              <a:rPr lang="en-US" dirty="0"/>
              <a:t>       a.     Depression of the respiratory system can also cause emesis, or vomiting.</a:t>
            </a:r>
            <a:endParaRPr lang="en-IN" dirty="0"/>
          </a:p>
          <a:p>
            <a:pPr>
              <a:defRPr/>
            </a:pPr>
            <a:r>
              <a:rPr lang="en-US" dirty="0"/>
              <a:t>5.    Patients in alcohol withdrawal may experience frightening hallucinations, or delirium tremens (DTs).</a:t>
            </a:r>
            <a:endParaRPr lang="en-IN" dirty="0"/>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9AF161-779A-A244-B19F-4BD468A841F0}"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7680537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a.    Characterized by:</a:t>
            </a:r>
            <a:endParaRPr lang="en-IN" dirty="0"/>
          </a:p>
          <a:p>
            <a:pPr>
              <a:defRPr/>
            </a:pPr>
            <a:r>
              <a:rPr lang="en-US" dirty="0"/>
              <a:t>       i.    Agitation and restlessness</a:t>
            </a:r>
            <a:endParaRPr lang="en-IN" dirty="0"/>
          </a:p>
          <a:p>
            <a:pPr>
              <a:defRPr/>
            </a:pPr>
            <a:r>
              <a:rPr lang="en-US" dirty="0"/>
              <a:t>       ii.   Fever</a:t>
            </a:r>
            <a:endParaRPr lang="en-IN" dirty="0"/>
          </a:p>
          <a:p>
            <a:pPr>
              <a:defRPr/>
            </a:pPr>
            <a:r>
              <a:rPr lang="en-US" dirty="0"/>
              <a:t>       iii.  Sweating</a:t>
            </a:r>
            <a:endParaRPr lang="en-IN" dirty="0"/>
          </a:p>
          <a:p>
            <a:pPr>
              <a:defRPr/>
            </a:pPr>
            <a:r>
              <a:rPr lang="en-US" dirty="0"/>
              <a:t>       iv.  Tremors</a:t>
            </a:r>
            <a:endParaRPr lang="en-IN" dirty="0"/>
          </a:p>
          <a:p>
            <a:pPr>
              <a:defRPr/>
            </a:pPr>
            <a:r>
              <a:rPr lang="en-US" dirty="0"/>
              <a:t>       v.   Confusion and/or disorientation</a:t>
            </a:r>
            <a:endParaRPr lang="en-IN" dirty="0"/>
          </a:p>
          <a:p>
            <a:pPr>
              <a:defRPr/>
            </a:pPr>
            <a:r>
              <a:rPr lang="en-US" dirty="0"/>
              <a:t>       vi.   Delusions and/or hallucinations</a:t>
            </a:r>
            <a:endParaRPr lang="en-IN" dirty="0"/>
          </a:p>
          <a:p>
            <a:pPr>
              <a:defRPr/>
            </a:pPr>
            <a:r>
              <a:rPr lang="en-US" dirty="0"/>
              <a:t>       vii.  Seizures</a:t>
            </a:r>
            <a:endParaRPr lang="en-IN" dirty="0"/>
          </a:p>
          <a:p>
            <a:pPr>
              <a:defRPr/>
            </a:pPr>
            <a:r>
              <a:rPr lang="en-US" dirty="0"/>
              <a:t>b.    These conditions may develop after a person stops drinking or when alcohol consumption levels are decreased suddenly.</a:t>
            </a:r>
            <a:endParaRPr lang="en-IN" dirty="0"/>
          </a:p>
          <a:p>
            <a:pPr>
              <a:defRPr/>
            </a:pPr>
            <a:r>
              <a:rPr lang="en-US" dirty="0"/>
              <a:t>c.    Provide prompt transport.</a:t>
            </a:r>
            <a:endParaRPr lang="en-IN" dirty="0"/>
          </a:p>
          <a:p>
            <a:pPr>
              <a:defRPr/>
            </a:pPr>
            <a:r>
              <a:rPr lang="en-US" dirty="0"/>
              <a:t>d.    Reassure the patient and provide necessary care and emotional support.</a:t>
            </a:r>
            <a:endParaRPr lang="en-IN" dirty="0"/>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42DEFB-E1C4-5F4E-8FBA-DDEAF213294E}" type="slidenum">
              <a:rPr lang="en-US" altLang="en-US" sz="1200"/>
              <a:pPr eaLnBrk="1" hangingPunct="1"/>
              <a:t>53</a:t>
            </a:fld>
            <a:endParaRPr lang="en-US" altLang="en-US" sz="1200" dirty="0"/>
          </a:p>
        </p:txBody>
      </p:sp>
    </p:spTree>
    <p:extLst>
      <p:ext uri="{BB962C8B-B14F-4D97-AF65-F5344CB8AC3E}">
        <p14:creationId xmlns:p14="http://schemas.microsoft.com/office/powerpoint/2010/main" val="948186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D.    Opioids</a:t>
            </a:r>
            <a:endParaRPr lang="en-IN" b="1" dirty="0"/>
          </a:p>
          <a:p>
            <a:pPr>
              <a:defRPr/>
            </a:pPr>
            <a:r>
              <a:rPr lang="en-US" dirty="0"/>
              <a:t>       1.    A narcotic is a drug that produces sleep or altered mental consciousness.</a:t>
            </a:r>
            <a:endParaRPr lang="en-IN" dirty="0"/>
          </a:p>
          <a:p>
            <a:pPr>
              <a:defRPr/>
            </a:pPr>
            <a:r>
              <a:rPr lang="en-US" dirty="0"/>
              <a:t>       2.    An opioid is a type of narcotic medication used to relieve pain.</a:t>
            </a:r>
            <a:endParaRPr lang="en-IN" dirty="0"/>
          </a:p>
          <a:p>
            <a:pPr>
              <a:defRPr/>
            </a:pPr>
            <a:r>
              <a:rPr lang="en-US" dirty="0"/>
              <a:t>              a.    An opiate is a subset of the opioid family, and refers to natural, nonsynthetic opioids.</a:t>
            </a:r>
          </a:p>
          <a:p>
            <a:r>
              <a:rPr lang="en-US" sz="1200" kern="1200" dirty="0">
                <a:solidFill>
                  <a:schemeClr val="tx1"/>
                </a:solidFill>
                <a:effectLst/>
                <a:latin typeface="Times New Roman" pitchFamily="18" charset="0"/>
                <a:ea typeface="MS PGothic" pitchFamily="34" charset="-128"/>
                <a:cs typeface="MS PGothic" charset="0"/>
              </a:rPr>
              <a:t>              b.    Prescription opioid drugs are among the most commonly abused drugs in the United States.</a:t>
            </a:r>
          </a:p>
          <a:p>
            <a:r>
              <a:rPr lang="en-US" sz="1200" kern="1200" dirty="0">
                <a:solidFill>
                  <a:schemeClr val="tx1"/>
                </a:solidFill>
                <a:effectLst/>
                <a:latin typeface="Times New Roman" pitchFamily="18" charset="0"/>
                <a:ea typeface="MS PGothic" pitchFamily="34" charset="-128"/>
                <a:cs typeface="MS PGothic" charset="0"/>
              </a:rPr>
              <a:t>              c.   Some people become physically dependent on opioids after taking an appropriate medical prescription.</a:t>
            </a:r>
          </a:p>
          <a:p>
            <a:pPr>
              <a:defRPr/>
            </a:pPr>
            <a:endParaRPr lang="en-IN" dirty="0"/>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C8523E-B2AD-D343-BEBF-B1027E114668}"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838903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097AFF-3D94-814C-9F02-5125C0E138F5}" type="slidenum">
              <a:rPr lang="en-US" altLang="en-US" sz="1200"/>
              <a:pPr eaLnBrk="1" hangingPunct="1"/>
              <a:t>55</a:t>
            </a:fld>
            <a:endParaRPr lang="en-US" altLang="en-US" sz="1200" dirty="0"/>
          </a:p>
        </p:txBody>
      </p:sp>
    </p:spTree>
    <p:extLst>
      <p:ext uri="{BB962C8B-B14F-4D97-AF65-F5344CB8AC3E}">
        <p14:creationId xmlns:p14="http://schemas.microsoft.com/office/powerpoint/2010/main" val="2014548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b.    Prescription opioid drugs are among the most commonly abused drugs in the United States.</a:t>
            </a:r>
            <a:endParaRPr lang="en-IN" dirty="0"/>
          </a:p>
          <a:p>
            <a:pPr>
              <a:defRPr/>
            </a:pPr>
            <a:r>
              <a:rPr lang="en-US" dirty="0"/>
              <a:t>c.    Some people become physically dependent on opioids after taking an appropriate medical prescription.</a:t>
            </a:r>
            <a:endParaRPr lang="en-IN" dirty="0"/>
          </a:p>
          <a:p>
            <a:pPr>
              <a:defRPr/>
            </a:pPr>
            <a:endParaRPr lang="en-IN" dirty="0"/>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B06B81-E3B9-724D-99A5-EA03D2A3839B}"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2939651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These agents are CNS depressants and can cause severe respiratory depression and then cardiac arrest if not treated promptly.</a:t>
            </a:r>
            <a:endParaRPr lang="en-IN" dirty="0"/>
          </a:p>
          <a:p>
            <a:pPr>
              <a:defRPr/>
            </a:pPr>
            <a:r>
              <a:rPr lang="en-US" dirty="0"/>
              <a:t>	a.    Tolerance develops quickly, so some users may require massive doses to experience the same high.</a:t>
            </a:r>
            <a:endParaRPr lang="en-IN" dirty="0"/>
          </a:p>
          <a:p>
            <a:pPr>
              <a:defRPr/>
            </a:pPr>
            <a:r>
              <a:rPr lang="en-US" dirty="0"/>
              <a:t>	b.    These drugs often cause nausea and vomiting and may lead to the development of hypotension.</a:t>
            </a:r>
            <a:endParaRPr lang="en-IN" dirty="0"/>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8A051E-D21C-244E-8A27-4989A42D3AA1}"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05786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c.    Although seizures are uncommon, they can occur.</a:t>
            </a:r>
            <a:endParaRPr lang="en-IN" dirty="0"/>
          </a:p>
          <a:p>
            <a:pPr>
              <a:defRPr/>
            </a:pPr>
            <a:r>
              <a:rPr lang="en-US" dirty="0"/>
              <a:t>d.   Patients typically appear sedated or unconscious and cyanotic with pinpoint pupils.</a:t>
            </a:r>
            <a:endParaRPr lang="en-IN" dirty="0"/>
          </a:p>
          <a:p>
            <a:pPr>
              <a:defRPr/>
            </a:pPr>
            <a:r>
              <a:rPr lang="en-US" dirty="0"/>
              <a:t>	</a:t>
            </a:r>
            <a:endParaRPr lang="en-IN" dirty="0"/>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3846F94-1E86-3C42-BF92-CA4D27298DE8}" type="slidenum">
              <a:rPr lang="en-US" altLang="en-US" sz="1200"/>
              <a:pPr eaLnBrk="1" hangingPunct="1"/>
              <a:t>58</a:t>
            </a:fld>
            <a:endParaRPr lang="en-US" altLang="en-US" sz="1200" dirty="0"/>
          </a:p>
        </p:txBody>
      </p:sp>
    </p:spTree>
    <p:extLst>
      <p:ext uri="{BB962C8B-B14F-4D97-AF65-F5344CB8AC3E}">
        <p14:creationId xmlns:p14="http://schemas.microsoft.com/office/powerpoint/2010/main" val="19805108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5.    Naloxone (Narcan) reverses the effects of opiate or opioid overdose.</a:t>
            </a:r>
            <a:endParaRPr lang="en-IN" dirty="0"/>
          </a:p>
          <a:p>
            <a:pPr>
              <a:defRPr/>
            </a:pPr>
            <a:r>
              <a:rPr lang="en-US" dirty="0"/>
              <a:t>       a.    Can be given by the intravenously, intramuscularly, or intranasally</a:t>
            </a:r>
            <a:endParaRPr lang="en-IN" dirty="0"/>
          </a:p>
          <a:p>
            <a:pPr>
              <a:defRPr/>
            </a:pPr>
            <a:r>
              <a:rPr lang="en-US" dirty="0"/>
              <a:t>       b.    In many EMS systems, EMTs administer naloxone by the intranasal route.</a:t>
            </a:r>
            <a:endParaRPr lang="en-IN" dirty="0"/>
          </a:p>
          <a:p>
            <a:pPr>
              <a:defRPr/>
            </a:pPr>
            <a:r>
              <a:rPr lang="en-US" dirty="0"/>
              <a:t>              i.    Should only be used when the patient has agonal respirations or is apneic</a:t>
            </a:r>
            <a:endParaRPr lang="en-IN" dirty="0"/>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227AD2-9F82-2941-89E0-567F5C0611DC}" type="slidenum">
              <a:rPr lang="en-US" altLang="en-US" sz="1200"/>
              <a:pPr eaLnBrk="1" hangingPunct="1"/>
              <a:t>59</a:t>
            </a:fld>
            <a:endParaRPr lang="en-US" altLang="en-US" sz="1200" dirty="0"/>
          </a:p>
        </p:txBody>
      </p:sp>
    </p:spTree>
    <p:extLst>
      <p:ext uri="{BB962C8B-B14F-4D97-AF65-F5344CB8AC3E}">
        <p14:creationId xmlns:p14="http://schemas.microsoft.com/office/powerpoint/2010/main" val="449730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c.    In some areas, lay people are permitted to administer naloxone; find out from bystanders if the patient was given naloxone.</a:t>
            </a:r>
            <a:endParaRPr lang="en-IN" dirty="0"/>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84EA29-6F48-1642-8DFC-65D047B196BF}"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630904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II. Identifying the Patient and the Poison</a:t>
            </a:r>
          </a:p>
          <a:p>
            <a:r>
              <a:rPr lang="en-US" altLang="en-US" dirty="0">
                <a:latin typeface="Times New Roman" charset="0"/>
                <a:ea typeface="MS PGothic" charset="-128"/>
              </a:rPr>
              <a:t>A.    Toxicology is the study of toxic or poisonous substances.</a:t>
            </a:r>
            <a:endParaRPr lang="en-IN" altLang="en-US" b="1" dirty="0">
              <a:latin typeface="Times New Roman" charset="0"/>
              <a:ea typeface="MS PGothic" charset="-128"/>
            </a:endParaRPr>
          </a:p>
          <a:p>
            <a:r>
              <a:rPr lang="en-US" altLang="en-US" dirty="0">
                <a:latin typeface="Times New Roman" charset="0"/>
                <a:ea typeface="MS PGothic" charset="-128"/>
              </a:rPr>
              <a:t>       1.    A poison is any substance whose chemical action can damage body structures or impair body function.</a:t>
            </a:r>
            <a:endParaRPr lang="en-IN" altLang="en-US" dirty="0">
              <a:latin typeface="Times New Roman" charset="0"/>
              <a:ea typeface="MS PGothic" charset="-128"/>
            </a:endParaRPr>
          </a:p>
          <a:p>
            <a:r>
              <a:rPr lang="en-US" altLang="en-US" dirty="0">
                <a:latin typeface="Times New Roman" charset="0"/>
                <a:ea typeface="MS PGothic" charset="-128"/>
              </a:rPr>
              <a:t>       2.    A toxin is a poisonous substance produced by bacteria, animals, or plants that acts by changing the normal metabolism of cells or destroying them.</a:t>
            </a:r>
            <a:endParaRPr lang="en-IN" altLang="en-US" dirty="0">
              <a:latin typeface="Times New Roman" charset="0"/>
              <a:ea typeface="MS PGothic" charset="-128"/>
            </a:endParaRPr>
          </a:p>
          <a:p>
            <a:r>
              <a:rPr lang="en-US" altLang="en-US" dirty="0">
                <a:latin typeface="Times New Roman" charset="0"/>
                <a:ea typeface="MS PGothic" charset="-128"/>
              </a:rPr>
              <a:t>              a.    Toxins can have acute or chronic effects.</a:t>
            </a:r>
            <a:endParaRPr lang="en-IN" altLang="en-US" dirty="0">
              <a:latin typeface="Times New Roman" charset="0"/>
              <a:ea typeface="MS PGothic" charset="-128"/>
            </a:endParaRPr>
          </a:p>
          <a:p>
            <a:r>
              <a:rPr lang="en-US" altLang="en-US" dirty="0">
                <a:latin typeface="Times New Roman" charset="0"/>
                <a:ea typeface="MS PGothic" charset="-128"/>
              </a:rPr>
              <a:t>       3.    Substance abuse is the misuse of any substance to produce a desired effect.</a:t>
            </a:r>
            <a:endParaRPr lang="en-IN" altLang="en-US" dirty="0">
              <a:latin typeface="Times New Roman" charset="0"/>
              <a:ea typeface="MS PGothic" charset="-128"/>
            </a:endParaRPr>
          </a:p>
          <a:p>
            <a:r>
              <a:rPr lang="en-US" altLang="en-US" dirty="0">
                <a:latin typeface="Times New Roman" charset="0"/>
                <a:ea typeface="MS PGothic" charset="-128"/>
              </a:rPr>
              <a:t>              a.    A common complication of substance abuse is overdose, when a patient takes a toxic dose of a substance.</a:t>
            </a:r>
            <a:endParaRPr lang="en-IN"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1412DD-7470-804E-8B05-22A729DF8359}" type="slidenum">
              <a:rPr lang="en-US" altLang="en-US" sz="1200"/>
              <a:pPr eaLnBrk="1" hangingPunct="1"/>
              <a:t>7</a:t>
            </a:fld>
            <a:endParaRPr lang="en-US" altLang="en-US" sz="1200" dirty="0"/>
          </a:p>
        </p:txBody>
      </p:sp>
    </p:spTree>
    <p:extLst>
      <p:ext uri="{BB962C8B-B14F-4D97-AF65-F5344CB8AC3E}">
        <p14:creationId xmlns:p14="http://schemas.microsoft.com/office/powerpoint/2010/main" val="85324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sz="1400" dirty="0">
                <a:cs typeface="ＭＳ Ｐゴシック" charset="0"/>
              </a:rPr>
              <a:t>Lecture Outline</a:t>
            </a:r>
          </a:p>
          <a:p>
            <a:pPr marL="228600" indent="-228600">
              <a:spcBef>
                <a:spcPts val="600"/>
              </a:spcBef>
              <a:spcAft>
                <a:spcPts val="600"/>
              </a:spcAft>
              <a:defRPr/>
            </a:pPr>
            <a:endParaRPr lang="en-US" sz="1400" dirty="0">
              <a:latin typeface="Times New Roman"/>
              <a:ea typeface="Times New Roman"/>
              <a:cs typeface="ＭＳ Ｐゴシック" charset="0"/>
            </a:endParaRPr>
          </a:p>
          <a:p>
            <a:pPr>
              <a:defRPr/>
            </a:pPr>
            <a:r>
              <a:rPr lang="en-US" dirty="0"/>
              <a:t>E.    Sedative-hypnotic drugs</a:t>
            </a:r>
            <a:endParaRPr lang="en-IN" b="1" dirty="0"/>
          </a:p>
          <a:p>
            <a:pPr>
              <a:defRPr/>
            </a:pPr>
            <a:r>
              <a:rPr lang="en-US" dirty="0"/>
              <a:t>       1.   Barbiturates and benzodiazepines are easy to obtain and relatively cheap.</a:t>
            </a:r>
            <a:endParaRPr lang="en-IN" dirty="0"/>
          </a:p>
          <a:p>
            <a:pPr>
              <a:defRPr/>
            </a:pPr>
            <a:r>
              <a:rPr lang="en-US" dirty="0"/>
              <a:t>             a.    These drugs are CNS depressants and alter the level of consciousness, with effects similar to those of alcohol.</a:t>
            </a:r>
            <a:endParaRPr lang="en-IN" dirty="0"/>
          </a:p>
          <a:p>
            <a:pPr>
              <a:defRPr/>
            </a:pPr>
            <a:r>
              <a:rPr lang="en-US" dirty="0"/>
              <a:t>             b.    The patient may appear drowsy, peaceful, or intoxicated.</a:t>
            </a:r>
            <a:endParaRPr lang="en-IN" dirty="0"/>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473D5F-E2C7-4B44-A9CF-DDCF51784CCD}"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278544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dirty="0"/>
              <a:t>Lecture Outline</a:t>
            </a:r>
          </a:p>
          <a:p>
            <a:pPr indent="-228600">
              <a:spcBef>
                <a:spcPct val="0"/>
              </a:spcBef>
              <a:spcAft>
                <a:spcPts val="300"/>
              </a:spcAft>
              <a:tabLst>
                <a:tab pos="457200" algn="l"/>
              </a:tabLst>
              <a:defRPr/>
            </a:pPr>
            <a:endParaRPr lang="en-US" altLang="en-US" dirty="0"/>
          </a:p>
          <a:p>
            <a:pPr>
              <a:defRPr/>
            </a:pPr>
            <a:r>
              <a:rPr lang="en-US" dirty="0"/>
              <a:t>2.    In general, these agents are taken by mouth.</a:t>
            </a:r>
            <a:endParaRPr lang="en-IN" dirty="0"/>
          </a:p>
          <a:p>
            <a:pPr>
              <a:defRPr/>
            </a:pPr>
            <a:r>
              <a:rPr lang="en-US" dirty="0"/>
              <a:t>       a.   Occasionally, the capsules are suspended or dissolved in water and injected.</a:t>
            </a:r>
            <a:endParaRPr lang="en-IN" dirty="0"/>
          </a:p>
          <a:p>
            <a:pPr>
              <a:defRPr/>
            </a:pPr>
            <a:r>
              <a:rPr lang="en-US" dirty="0"/>
              <a:t>       b.    IV sedative-hypnotic drugs quickly induce tolerance, so the person requires increasingly larger doses.</a:t>
            </a:r>
            <a:endParaRPr lang="en-IN" dirty="0"/>
          </a:p>
          <a:p>
            <a:pPr>
              <a:defRPr/>
            </a:pPr>
            <a:r>
              <a:rPr lang="en-US" dirty="0"/>
              <a:t>3.    These drugs may be given to people as a “knock-out” drink, or “Mickey Finn,” to incapacitate them without their knowledge.</a:t>
            </a:r>
            <a:endParaRPr lang="en-IN" dirty="0"/>
          </a:p>
          <a:p>
            <a:pPr>
              <a:defRPr/>
            </a:pPr>
            <a:r>
              <a:rPr lang="en-US" dirty="0"/>
              <a:t>4.    Generally, your treatment is to ensure airway is patent, assist ventilations, and provide prompt transport.</a:t>
            </a:r>
            <a:endParaRPr lang="en-IN" dirty="0"/>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E73713C-9AFD-154C-AE58-494996B18C77}" type="slidenum">
              <a:rPr lang="en-US" altLang="en-US" sz="1200"/>
              <a:pPr eaLnBrk="1" hangingPunct="1"/>
              <a:t>62</a:t>
            </a:fld>
            <a:endParaRPr lang="en-US" altLang="en-US" sz="1200" dirty="0"/>
          </a:p>
        </p:txBody>
      </p:sp>
    </p:spTree>
    <p:extLst>
      <p:ext uri="{BB962C8B-B14F-4D97-AF65-F5344CB8AC3E}">
        <p14:creationId xmlns:p14="http://schemas.microsoft.com/office/powerpoint/2010/main" val="13656403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F.    Abused inhalants</a:t>
            </a:r>
            <a:endParaRPr lang="en-IN" b="1" dirty="0"/>
          </a:p>
          <a:p>
            <a:pPr>
              <a:defRPr/>
            </a:pPr>
            <a:r>
              <a:rPr lang="en-US" dirty="0"/>
              <a:t>       1.    These agents are inhaled instead of ingested or injected.</a:t>
            </a:r>
            <a:endParaRPr lang="en-IN" dirty="0"/>
          </a:p>
          <a:p>
            <a:pPr>
              <a:defRPr/>
            </a:pPr>
            <a:r>
              <a:rPr lang="en-US" dirty="0"/>
              <a:t>              a.    Some of the more common agents include acetone, toluene, xylene, and hexane.</a:t>
            </a:r>
            <a:endParaRPr lang="en-IN" dirty="0"/>
          </a:p>
          <a:p>
            <a:pPr>
              <a:defRPr/>
            </a:pPr>
            <a:r>
              <a:rPr lang="en-IN" dirty="0"/>
              <a:t>              </a:t>
            </a:r>
            <a:r>
              <a:rPr lang="en-US" dirty="0"/>
              <a:t>b.    Found in glues, cleaning compounds, paint thinners, and lacquers</a:t>
            </a:r>
            <a:endParaRPr lang="en-IN" dirty="0"/>
          </a:p>
          <a:p>
            <a:pPr>
              <a:defRPr/>
            </a:pPr>
            <a:r>
              <a:rPr lang="en-US" dirty="0"/>
              <a:t>       2.    Gasoline and various halogenated hydrocarbons such as Freon, used as propellants in aerosol sprays, are also abused as inhalants.</a:t>
            </a:r>
            <a:endParaRPr lang="en-IN" dirty="0"/>
          </a:p>
          <a:p>
            <a:pPr>
              <a:defRPr/>
            </a:pPr>
            <a:r>
              <a:rPr lang="en-US" dirty="0"/>
              <a:t>               a.    These are commonly abused by teenagers.</a:t>
            </a:r>
            <a:endParaRPr lang="en-IN" dirty="0"/>
          </a:p>
          <a:p>
            <a:pPr>
              <a:defRPr/>
            </a:pPr>
            <a:r>
              <a:rPr lang="en-US" dirty="0"/>
              <a:t>		</a:t>
            </a:r>
            <a:endParaRPr lang="en-IN" dirty="0"/>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601F83C-57C4-E749-B9AF-0EEDBCFBB25D}"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23281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r>
              <a:rPr lang="en-US" sz="1200" kern="1200" dirty="0">
                <a:solidFill>
                  <a:schemeClr val="tx1"/>
                </a:solidFill>
                <a:effectLst/>
                <a:latin typeface="Times New Roman" pitchFamily="18" charset="0"/>
                <a:ea typeface="MS PGothic" pitchFamily="34" charset="-128"/>
                <a:cs typeface="MS PGothic" charset="0"/>
              </a:rPr>
              <a:t>3.   Effects of inhalants range from mild drowsiness to coma, and often cause seizures.</a:t>
            </a:r>
          </a:p>
          <a:p>
            <a:r>
              <a:rPr lang="en-US" sz="1200" kern="1200" dirty="0">
                <a:solidFill>
                  <a:schemeClr val="tx1"/>
                </a:solidFill>
                <a:effectLst/>
                <a:latin typeface="Times New Roman" pitchFamily="18" charset="0"/>
                <a:ea typeface="MS PGothic" pitchFamily="34" charset="-128"/>
                <a:cs typeface="MS PGothic" charset="0"/>
              </a:rPr>
              <a:t>4.   Halogenated hydrocarbon solvents can make the heart hypersensitive to the patient’s own adrenaline.</a:t>
            </a:r>
          </a:p>
          <a:p>
            <a:r>
              <a:rPr lang="en-US" sz="1200" kern="1200" dirty="0">
                <a:solidFill>
                  <a:schemeClr val="tx1"/>
                </a:solidFill>
                <a:effectLst/>
                <a:latin typeface="Times New Roman" pitchFamily="18" charset="0"/>
                <a:ea typeface="MS PGothic" pitchFamily="34" charset="-128"/>
                <a:cs typeface="MS PGothic" charset="0"/>
              </a:rPr>
              <a:t>      a.   Try to keep such patients from struggling with you or exerting themselves.</a:t>
            </a:r>
          </a:p>
          <a:p>
            <a:r>
              <a:rPr lang="en-US" sz="1200" kern="1200" dirty="0">
                <a:solidFill>
                  <a:schemeClr val="tx1"/>
                </a:solidFill>
                <a:effectLst/>
                <a:latin typeface="Times New Roman" pitchFamily="18" charset="0"/>
                <a:ea typeface="MS PGothic" pitchFamily="34" charset="-128"/>
                <a:cs typeface="MS PGothic" charset="0"/>
              </a:rPr>
              <a:t>      b.   Use a stretcher to move the patient, give oxygen, and transport the patient to the hospital.</a:t>
            </a:r>
            <a:endParaRPr lang="en-IN" dirty="0"/>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909061-E4EE-544D-9A7E-E81D0306BC3A}" type="slidenum">
              <a:rPr lang="en-US" altLang="en-US" sz="1200"/>
              <a:pPr eaLnBrk="1" hangingPunct="1"/>
              <a:t>64</a:t>
            </a:fld>
            <a:endParaRPr lang="en-US" altLang="en-US" sz="1200" dirty="0"/>
          </a:p>
        </p:txBody>
      </p:sp>
    </p:spTree>
    <p:extLst>
      <p:ext uri="{BB962C8B-B14F-4D97-AF65-F5344CB8AC3E}">
        <p14:creationId xmlns:p14="http://schemas.microsoft.com/office/powerpoint/2010/main" val="10414760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G.    Hydrogen sulfide</a:t>
            </a:r>
            <a:endParaRPr lang="en-IN" b="1" dirty="0"/>
          </a:p>
          <a:p>
            <a:pPr>
              <a:defRPr/>
            </a:pPr>
            <a:r>
              <a:rPr lang="en-US" dirty="0"/>
              <a:t>       1.    A highly toxic, colorless, and flammable gas with a distinctive rotten-egg odor.</a:t>
            </a:r>
            <a:endParaRPr lang="en-IN" dirty="0"/>
          </a:p>
          <a:p>
            <a:pPr>
              <a:defRPr/>
            </a:pPr>
            <a:r>
              <a:rPr lang="en-US" dirty="0"/>
              <a:t>       2.    Affects all organs, but it has the most impact on the lungs and CNS.</a:t>
            </a:r>
            <a:endParaRPr lang="en-IN" dirty="0"/>
          </a:p>
          <a:p>
            <a:pPr>
              <a:defRPr/>
            </a:pPr>
            <a:r>
              <a:rPr lang="en-US" dirty="0"/>
              <a:t>       3.    Used to commit suicide; referred to as chemical or detergent suicide</a:t>
            </a:r>
            <a:endParaRPr lang="en-IN" dirty="0"/>
          </a:p>
          <a:p>
            <a:pPr>
              <a:defRPr/>
            </a:pPr>
            <a:r>
              <a:rPr lang="en-US" dirty="0"/>
              <a:t>              a.   If you approach an enclosed vehicle with an unconscious patient inside, be alert for warning signs, as well as containers, buckets, or pots.</a:t>
            </a:r>
            <a:endParaRPr lang="en-IN" dirty="0"/>
          </a:p>
          <a:p>
            <a:pPr>
              <a:defRPr/>
            </a:pPr>
            <a:r>
              <a:rPr lang="en-US" dirty="0"/>
              <a:t>              b.   If you suspect the presence of a toxic gas, wait for a hazmat team to tell you the scene is safe.</a:t>
            </a:r>
            <a:endParaRPr lang="en-IN" dirty="0"/>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5190FCA-BB02-3349-AC8B-F234095BB8B0}" type="slidenum">
              <a:rPr lang="en-US" altLang="en-US" sz="1200"/>
              <a:pPr eaLnBrk="1" hangingPunct="1"/>
              <a:t>65</a:t>
            </a:fld>
            <a:endParaRPr lang="en-US" altLang="en-US" sz="1200" dirty="0"/>
          </a:p>
        </p:txBody>
      </p:sp>
    </p:spTree>
    <p:extLst>
      <p:ext uri="{BB962C8B-B14F-4D97-AF65-F5344CB8AC3E}">
        <p14:creationId xmlns:p14="http://schemas.microsoft.com/office/powerpoint/2010/main" val="2095829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dirty="0"/>
              <a:t>Lecture Outline</a:t>
            </a:r>
          </a:p>
          <a:p>
            <a:pPr indent="-228600">
              <a:spcBef>
                <a:spcPct val="0"/>
              </a:spcBef>
              <a:spcAft>
                <a:spcPts val="300"/>
              </a:spcAft>
              <a:tabLst>
                <a:tab pos="457200" algn="l"/>
              </a:tabLst>
              <a:defRPr/>
            </a:pPr>
            <a:endParaRPr lang="en-US" altLang="en-US" dirty="0">
              <a:cs typeface="Times New Roman" pitchFamily="18" charset="0"/>
            </a:endParaRPr>
          </a:p>
          <a:p>
            <a:pPr>
              <a:defRPr/>
            </a:pPr>
            <a:r>
              <a:rPr lang="en-US" dirty="0"/>
              <a:t>5. Signs and symptoms include nausea and vomiting, confusion, dyspnea, a loss of consciousness, seizures, shock, coma, and cardiopulmonary arrest.</a:t>
            </a:r>
            <a:endParaRPr lang="en-IN" dirty="0"/>
          </a:p>
          <a:p>
            <a:pPr>
              <a:defRPr/>
            </a:pPr>
            <a:r>
              <a:rPr lang="en-US" dirty="0"/>
              <a:t>6. Once the patient has been decontaminated, management is largely supportive.</a:t>
            </a:r>
            <a:endParaRPr lang="en-IN" dirty="0"/>
          </a:p>
          <a:p>
            <a:pPr>
              <a:defRPr/>
            </a:pPr>
            <a:r>
              <a:rPr lang="en-US" dirty="0"/>
              <a:t>	a. Monitor and assist the patient’s respiratory and cardiovascular functions.</a:t>
            </a:r>
            <a:endParaRPr lang="en-IN" dirty="0"/>
          </a:p>
          <a:p>
            <a:pPr>
              <a:defRPr/>
            </a:pPr>
            <a:r>
              <a:rPr lang="en-US" dirty="0"/>
              <a:t>	b. Provide rapid transport.</a:t>
            </a:r>
            <a:endParaRPr lang="en-IN" dirty="0"/>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7F4A49-081E-8748-AC4F-39962143BFA1}" type="slidenum">
              <a:rPr lang="en-US" altLang="en-US" sz="1200"/>
              <a:pPr eaLnBrk="1" hangingPunct="1"/>
              <a:t>66</a:t>
            </a:fld>
            <a:endParaRPr lang="en-US" altLang="en-US" sz="1200" dirty="0"/>
          </a:p>
        </p:txBody>
      </p:sp>
    </p:spTree>
    <p:extLst>
      <p:ext uri="{BB962C8B-B14F-4D97-AF65-F5344CB8AC3E}">
        <p14:creationId xmlns:p14="http://schemas.microsoft.com/office/powerpoint/2010/main" val="15733257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H.    Sympathomimetics</a:t>
            </a:r>
            <a:endParaRPr lang="en-IN" b="1" dirty="0"/>
          </a:p>
          <a:p>
            <a:pPr>
              <a:defRPr/>
            </a:pPr>
            <a:r>
              <a:rPr lang="en-US" dirty="0"/>
              <a:t>       1.    CNS stimulants that mimic the effects of the sympathetic nervous system.</a:t>
            </a:r>
            <a:endParaRPr lang="en-IN" dirty="0"/>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C34620D-CB03-5D45-B1D9-3EB76515D127}" type="slidenum">
              <a:rPr lang="en-US" altLang="en-US" sz="1200"/>
              <a:pPr eaLnBrk="1" hangingPunct="1"/>
              <a:t>67</a:t>
            </a:fld>
            <a:endParaRPr lang="en-US" altLang="en-US" sz="1200" dirty="0"/>
          </a:p>
        </p:txBody>
      </p:sp>
    </p:spTree>
    <p:extLst>
      <p:ext uri="{BB962C8B-B14F-4D97-AF65-F5344CB8AC3E}">
        <p14:creationId xmlns:p14="http://schemas.microsoft.com/office/powerpoint/2010/main" val="920255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       a.    Frequently cause hypertension, tachycardia, and dilated pupils.</a:t>
            </a:r>
            <a:endParaRPr lang="en-IN" dirty="0"/>
          </a:p>
          <a:p>
            <a:pPr>
              <a:defRPr/>
            </a:pPr>
            <a:r>
              <a:rPr lang="en-US" dirty="0"/>
              <a:t>       b.    A stimulant is an agent that produces an excited state.</a:t>
            </a:r>
            <a:endParaRPr lang="en-IN" dirty="0"/>
          </a:p>
          <a:p>
            <a:pPr>
              <a:defRPr/>
            </a:pPr>
            <a:r>
              <a:rPr lang="en-US" dirty="0"/>
              <a:t>2.    Examples include amphetamines, methamphetamines, phentermine hydrochloride, and amphetamine sulfate (Benzedrine)</a:t>
            </a:r>
            <a:r>
              <a:rPr lang="en-IN" dirty="0"/>
              <a:t>, </a:t>
            </a:r>
            <a:r>
              <a:rPr lang="en-US" dirty="0"/>
              <a:t>and designer drugs, such as MDMA (ecstasy or Molly).</a:t>
            </a:r>
            <a:endParaRPr lang="en-IN" dirty="0"/>
          </a:p>
          <a:p>
            <a:pPr>
              <a:defRPr/>
            </a:pPr>
            <a:r>
              <a:rPr lang="en-US" dirty="0"/>
              <a:t>	</a:t>
            </a:r>
            <a:endParaRPr lang="en-IN" dirty="0"/>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BC076BE-34F5-8049-B178-E2C87446A2E9}" type="slidenum">
              <a:rPr lang="en-US" altLang="en-US" sz="1200"/>
              <a:pPr eaLnBrk="1" hangingPunct="1"/>
              <a:t>68</a:t>
            </a:fld>
            <a:endParaRPr lang="en-US" altLang="en-US" sz="1200" dirty="0"/>
          </a:p>
        </p:txBody>
      </p:sp>
    </p:spTree>
    <p:extLst>
      <p:ext uri="{BB962C8B-B14F-4D97-AF65-F5344CB8AC3E}">
        <p14:creationId xmlns:p14="http://schemas.microsoft.com/office/powerpoint/2010/main" val="5612653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3.    Cocaine may be taken in a number of different ways.</a:t>
            </a:r>
            <a:endParaRPr lang="en-IN" dirty="0"/>
          </a:p>
          <a:p>
            <a:pPr>
              <a:defRPr/>
            </a:pPr>
            <a:r>
              <a:rPr lang="en-US" dirty="0"/>
              <a:t>       a.    It can be absorbed through all mucous membranes and even across the skin.</a:t>
            </a:r>
            <a:endParaRPr lang="en-IN" dirty="0"/>
          </a:p>
          <a:p>
            <a:pPr>
              <a:defRPr/>
            </a:pPr>
            <a:r>
              <a:rPr lang="en-US" dirty="0"/>
              <a:t>       b.    Immediate effects include excitement and euphoria and last less than an hour.</a:t>
            </a:r>
            <a:endParaRPr lang="en-IN" dirty="0"/>
          </a:p>
          <a:p>
            <a:pPr>
              <a:defRPr/>
            </a:pPr>
            <a:r>
              <a:rPr lang="en-US" dirty="0"/>
              <a:t>       c.    Smoked crack produces the most rapid means of absorption and, therefore, the most potent effect.</a:t>
            </a:r>
            <a:endParaRPr lang="en-IN" dirty="0"/>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9104E8-A686-794C-890A-356546A26B89}"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4393665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Acute overdose is a genuine emergency.</a:t>
            </a:r>
            <a:endParaRPr lang="en-IN" dirty="0"/>
          </a:p>
          <a:p>
            <a:pPr>
              <a:defRPr/>
            </a:pPr>
            <a:r>
              <a:rPr lang="en-US" dirty="0"/>
              <a:t>       a.    Patients have a high risk of seizures, cardiac dysrhythmias, and stroke.</a:t>
            </a:r>
            <a:endParaRPr lang="en-IN" dirty="0"/>
          </a:p>
          <a:p>
            <a:pPr>
              <a:defRPr/>
            </a:pPr>
            <a:r>
              <a:rPr lang="en-US" dirty="0"/>
              <a:t>       b.    Patients may be experiencing hallucinations or paranoia, placing you at risk.</a:t>
            </a:r>
            <a:endParaRPr lang="en-IN" dirty="0"/>
          </a:p>
          <a:p>
            <a:pPr>
              <a:defRPr/>
            </a:pPr>
            <a:r>
              <a:rPr lang="en-US" dirty="0"/>
              <a:t>       c.    Law enforcement officers should restrain the patient if necessary.</a:t>
            </a:r>
            <a:endParaRPr lang="en-IN" dirty="0"/>
          </a:p>
          <a:p>
            <a:pPr>
              <a:defRPr/>
            </a:pPr>
            <a:r>
              <a:rPr lang="en-US" dirty="0"/>
              <a:t>       d.    Do not leave the patient unattended during transport.</a:t>
            </a:r>
            <a:endParaRPr lang="en-IN" dirty="0"/>
          </a:p>
          <a:p>
            <a:pPr>
              <a:defRPr/>
            </a:pPr>
            <a:r>
              <a:rPr lang="en-US" dirty="0"/>
              <a:t>5.    Patients need prompt transport to the ED. Give supplemental oxygen and be ready to provide suctioning.</a:t>
            </a:r>
            <a:endParaRPr lang="en-IN" dirty="0"/>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29E4CC-C332-9246-B97D-8C4585B53884}" type="slidenum">
              <a:rPr lang="en-US" altLang="en-US" sz="1200"/>
              <a:pPr eaLnBrk="1" hangingPunct="1"/>
              <a:t>70</a:t>
            </a:fld>
            <a:endParaRPr lang="en-US" altLang="en-US" sz="1200" dirty="0"/>
          </a:p>
        </p:txBody>
      </p:sp>
    </p:spTree>
    <p:extLst>
      <p:ext uri="{BB962C8B-B14F-4D97-AF65-F5344CB8AC3E}">
        <p14:creationId xmlns:p14="http://schemas.microsoft.com/office/powerpoint/2010/main" val="3052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B.    Your primary responsibility to the patient who has been poisoned is to recognize that a poisoning has occurred.</a:t>
            </a:r>
            <a:endParaRPr lang="en-IN" b="1" dirty="0"/>
          </a:p>
          <a:p>
            <a:pPr>
              <a:defRPr/>
            </a:pPr>
            <a:r>
              <a:rPr lang="en-US" dirty="0"/>
              <a:t>      1.    For your own safety, you must pay attention to your surroundings or you could also become exposed to the same substance.</a:t>
            </a:r>
            <a:endParaRPr lang="en-IN" dirty="0"/>
          </a:p>
          <a:p>
            <a:pPr>
              <a:defRPr/>
            </a:pPr>
            <a:r>
              <a:rPr lang="en-US" dirty="0"/>
              <a:t>      2.    Very small amounts of some poisons can cause considerable damage or death.</a:t>
            </a:r>
            <a:endParaRPr lang="en-IN" dirty="0"/>
          </a:p>
          <a:p>
            <a:pPr>
              <a:defRPr/>
            </a:pPr>
            <a:r>
              <a:rPr lang="en-US" dirty="0"/>
              <a:t>      3.    If you suspect that ingestion or exposure to a toxic substance has occurred, notify medical control and begin emergency treatment at once.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   The signs and symptoms of poisoning vary according to the specific agent.</a:t>
            </a:r>
            <a:endParaRPr lang="en-IN" b="1" dirty="0"/>
          </a:p>
          <a:p>
            <a:pPr>
              <a:defRPr/>
            </a:pPr>
            <a:endParaRPr lang="en-IN" dirty="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E7EB40-08C4-AE41-A937-D306B5F119DA}" type="slidenum">
              <a:rPr lang="en-US" altLang="en-US" sz="1200"/>
              <a:pPr eaLnBrk="1" hangingPunct="1"/>
              <a:t>8</a:t>
            </a:fld>
            <a:endParaRPr lang="en-US" altLang="en-US" sz="1200" dirty="0"/>
          </a:p>
        </p:txBody>
      </p:sp>
    </p:spTree>
    <p:extLst>
      <p:ext uri="{BB962C8B-B14F-4D97-AF65-F5344CB8AC3E}">
        <p14:creationId xmlns:p14="http://schemas.microsoft.com/office/powerpoint/2010/main" val="168561522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I.    Synthetic cathinones (bath salts)</a:t>
            </a:r>
            <a:endParaRPr lang="en-IN" b="1" dirty="0"/>
          </a:p>
          <a:p>
            <a:pPr>
              <a:defRPr/>
            </a:pPr>
            <a:r>
              <a:rPr lang="en-US" dirty="0"/>
              <a:t>      1.    An emerging class of drugs similar to MDMA.</a:t>
            </a:r>
            <a:endParaRPr lang="en-IN" dirty="0"/>
          </a:p>
          <a:p>
            <a:pPr>
              <a:defRPr/>
            </a:pPr>
            <a:r>
              <a:rPr lang="en-US" dirty="0"/>
              <a:t>      2.    Sold as bath salts to escape the legal restrictions imposed on illicit drugs.</a:t>
            </a:r>
            <a:endParaRPr lang="en-IN" dirty="0"/>
          </a:p>
          <a:p>
            <a:pPr>
              <a:defRPr/>
            </a:pPr>
            <a:r>
              <a:rPr lang="en-US" dirty="0"/>
              <a:t>      3.    Produce euphoria, increased mental clarity, and sexual arousal.</a:t>
            </a:r>
            <a:endParaRPr lang="en-IN" dirty="0"/>
          </a:p>
          <a:p>
            <a:pPr>
              <a:defRPr/>
            </a:pPr>
            <a:r>
              <a:rPr lang="en-US" dirty="0"/>
              <a:t>             a.    Most users of this drug snort or insufflate the powder nasally.</a:t>
            </a:r>
            <a:endParaRPr lang="en-IN" dirty="0"/>
          </a:p>
          <a:p>
            <a:pPr>
              <a:defRPr/>
            </a:pPr>
            <a:r>
              <a:rPr lang="en-US" dirty="0"/>
              <a:t>             b.    Effects reportedly last as long as 48 hours.</a:t>
            </a:r>
            <a:endParaRPr lang="en-IN" dirty="0"/>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009793-29F8-A64B-998C-2868B7AE703B}" type="slidenum">
              <a:rPr lang="en-US" altLang="en-US" sz="1200"/>
              <a:pPr eaLnBrk="1" hangingPunct="1"/>
              <a:t>71</a:t>
            </a:fld>
            <a:endParaRPr lang="en-US" altLang="en-US" sz="1200" dirty="0"/>
          </a:p>
        </p:txBody>
      </p:sp>
    </p:spTree>
    <p:extLst>
      <p:ext uri="{BB962C8B-B14F-4D97-AF65-F5344CB8AC3E}">
        <p14:creationId xmlns:p14="http://schemas.microsoft.com/office/powerpoint/2010/main" val="19170877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4.    Adverse effects include teeth grinding, appetite loss, muscle twitching, lip smacking, confusion, gastrointestinal conditions, paranoia, headache, elevated heart rate, and hallucinations.</a:t>
            </a:r>
            <a:endParaRPr lang="en-IN" dirty="0"/>
          </a:p>
          <a:p>
            <a:pPr>
              <a:defRPr/>
            </a:pPr>
            <a:r>
              <a:rPr lang="en-US" dirty="0"/>
              <a:t>5.    Keep the patient calm and transport.</a:t>
            </a:r>
            <a:endParaRPr lang="en-IN" dirty="0"/>
          </a:p>
          <a:p>
            <a:pPr>
              <a:defRPr/>
            </a:pPr>
            <a:r>
              <a:rPr lang="en-US" dirty="0"/>
              <a:t>6.    Consider ALS assistance; some of these patients may require chemical restraint to facilitate safe transport.</a:t>
            </a:r>
            <a:endParaRPr lang="en-IN" dirty="0"/>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D20204-A526-2F44-A334-FF944E633B22}" type="slidenum">
              <a:rPr lang="en-US" altLang="en-US" sz="1200"/>
              <a:pPr eaLnBrk="1" hangingPunct="1"/>
              <a:t>72</a:t>
            </a:fld>
            <a:endParaRPr lang="en-US" altLang="en-US" sz="1200" dirty="0"/>
          </a:p>
        </p:txBody>
      </p:sp>
    </p:spTree>
    <p:extLst>
      <p:ext uri="{BB962C8B-B14F-4D97-AF65-F5344CB8AC3E}">
        <p14:creationId xmlns:p14="http://schemas.microsoft.com/office/powerpoint/2010/main" val="17969440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sz="1400" dirty="0">
                <a:cs typeface="ＭＳ Ｐゴシック" charset="0"/>
              </a:rPr>
              <a:t>Lecture Outline</a:t>
            </a:r>
          </a:p>
          <a:p>
            <a:pPr marL="228600" indent="-228600">
              <a:spcBef>
                <a:spcPts val="600"/>
              </a:spcBef>
              <a:spcAft>
                <a:spcPts val="600"/>
              </a:spcAft>
              <a:defRPr/>
            </a:pPr>
            <a:endParaRPr lang="en-US" sz="1400" dirty="0">
              <a:latin typeface="Times New Roman"/>
              <a:ea typeface="Times New Roman"/>
              <a:cs typeface="ＭＳ Ｐゴシック" charset="0"/>
            </a:endParaRPr>
          </a:p>
          <a:p>
            <a:pPr>
              <a:defRPr/>
            </a:pPr>
            <a:r>
              <a:rPr lang="en-US" dirty="0"/>
              <a:t>J.    Marijuana</a:t>
            </a:r>
            <a:endParaRPr lang="en-IN" b="1" dirty="0"/>
          </a:p>
          <a:p>
            <a:pPr>
              <a:defRPr/>
            </a:pPr>
            <a:r>
              <a:rPr lang="en-US" dirty="0"/>
              <a:t>      1.    Marijuana is abused throughout the world.</a:t>
            </a:r>
            <a:endParaRPr lang="en-IN" dirty="0"/>
          </a:p>
          <a:p>
            <a:pPr>
              <a:defRPr/>
            </a:pPr>
            <a:r>
              <a:rPr lang="en-US" dirty="0"/>
              <a:t>            a.    Tetrahydrocannabinol, or THC, is the chemical in the marijuana plant that produces its high.</a:t>
            </a:r>
            <a:endParaRPr lang="en-IN" dirty="0"/>
          </a:p>
          <a:p>
            <a:pPr>
              <a:defRPr/>
            </a:pPr>
            <a:r>
              <a:rPr lang="en-US" dirty="0"/>
              <a:t>            b.    Inhaling marijuana smoke produces euphoria, relaxation, and drowsiness.</a:t>
            </a:r>
            <a:endParaRPr lang="en-IN" dirty="0"/>
          </a:p>
          <a:p>
            <a:pPr>
              <a:defRPr/>
            </a:pPr>
            <a:r>
              <a:rPr lang="en-US" dirty="0"/>
              <a:t>            c.    Impairs short-term memory and the capacity to do complex thinking and work.</a:t>
            </a:r>
            <a:endParaRPr lang="en-IN" dirty="0"/>
          </a:p>
          <a:p>
            <a:pPr>
              <a:defRPr/>
            </a:pPr>
            <a:r>
              <a:rPr lang="en-US" dirty="0"/>
              <a:t>            d.   The euphoria could progress to depression and confusion.</a:t>
            </a:r>
            <a:endParaRPr lang="en-IN" dirty="0"/>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97388C-CA4F-214C-8993-8C257B9AFB96}" type="slidenum">
              <a:rPr lang="en-US" altLang="en-US" sz="1200"/>
              <a:pPr eaLnBrk="1" hangingPunct="1"/>
              <a:t>73</a:t>
            </a:fld>
            <a:endParaRPr lang="en-US" altLang="en-US" sz="1200" dirty="0"/>
          </a:p>
        </p:txBody>
      </p:sp>
    </p:spTree>
    <p:extLst>
      <p:ext uri="{BB962C8B-B14F-4D97-AF65-F5344CB8AC3E}">
        <p14:creationId xmlns:p14="http://schemas.microsoft.com/office/powerpoint/2010/main" val="11757508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2.    With very high doses, patients may experience hallucinations or become very anxious or paranoid.</a:t>
            </a:r>
            <a:endParaRPr lang="en-IN" dirty="0"/>
          </a:p>
          <a:p>
            <a:pPr>
              <a:defRPr/>
            </a:pPr>
            <a:r>
              <a:rPr lang="en-US" dirty="0"/>
              <a:t>3.    Marijuana is often used as a vehicle to get other drugs into the body.</a:t>
            </a:r>
            <a:endParaRPr lang="en-IN" dirty="0"/>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994133-0F12-A841-98CF-9A82914A2153}" type="slidenum">
              <a:rPr lang="en-US" altLang="en-US" sz="1200"/>
              <a:pPr eaLnBrk="1" hangingPunct="1"/>
              <a:t>74</a:t>
            </a:fld>
            <a:endParaRPr lang="en-US" altLang="en-US" sz="1200" dirty="0"/>
          </a:p>
        </p:txBody>
      </p:sp>
    </p:spTree>
    <p:extLst>
      <p:ext uri="{BB962C8B-B14F-4D97-AF65-F5344CB8AC3E}">
        <p14:creationId xmlns:p14="http://schemas.microsoft.com/office/powerpoint/2010/main" val="18472477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pPr>
              <a:defRPr/>
            </a:pPr>
            <a:r>
              <a:rPr lang="en-US" dirty="0"/>
              <a:t>4.    Several states have legalized the recreational use of marijuana, and others allow for the medical use of marijuana and products that contain THC.</a:t>
            </a:r>
            <a:endParaRPr lang="en-IN" dirty="0"/>
          </a:p>
          <a:p>
            <a:pPr>
              <a:defRPr/>
            </a:pPr>
            <a:r>
              <a:rPr lang="en-US" dirty="0"/>
              <a:t>       a.    “Edibles” or baked goods, candies, and other food additives that have been infused with marijuana</a:t>
            </a:r>
            <a:endParaRPr lang="en-IN" dirty="0"/>
          </a:p>
          <a:p>
            <a:pPr>
              <a:defRPr/>
            </a:pPr>
            <a:r>
              <a:rPr lang="en-US" dirty="0"/>
              <a:t>       b.    Ingestion can lead to cannabinoid hyperemesis syndrome, characterized by chronic marijuana use and extreme nausea and vomiting that is relieved only by a hot shower or bath.</a:t>
            </a:r>
            <a:endParaRPr lang="en-IN" dirty="0"/>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51A766-4149-E14A-B104-668568200316}" type="slidenum">
              <a:rPr lang="en-US" altLang="en-US" sz="1200"/>
              <a:pPr eaLnBrk="1" hangingPunct="1"/>
              <a:t>75</a:t>
            </a:fld>
            <a:endParaRPr lang="en-US" altLang="en-US" sz="1200" dirty="0"/>
          </a:p>
        </p:txBody>
      </p:sp>
    </p:spTree>
    <p:extLst>
      <p:ext uri="{BB962C8B-B14F-4D97-AF65-F5344CB8AC3E}">
        <p14:creationId xmlns:p14="http://schemas.microsoft.com/office/powerpoint/2010/main" val="5226563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dirty="0"/>
              <a:t>Lecture Outline</a:t>
            </a:r>
          </a:p>
          <a:p>
            <a:pPr indent="-228600">
              <a:spcBef>
                <a:spcPct val="0"/>
              </a:spcBef>
              <a:spcAft>
                <a:spcPts val="300"/>
              </a:spcAft>
              <a:tabLst>
                <a:tab pos="457200" algn="l"/>
              </a:tabLst>
              <a:defRPr/>
            </a:pPr>
            <a:endParaRPr lang="en-US" altLang="en-US" dirty="0">
              <a:cs typeface="Times New Roman" pitchFamily="18" charset="0"/>
            </a:endParaRPr>
          </a:p>
          <a:p>
            <a:pPr>
              <a:defRPr/>
            </a:pPr>
            <a:r>
              <a:rPr lang="en-US" dirty="0"/>
              <a:t>5.    Synthetic marijuana or “Spice” refers to a variety of herbal incense or smoking blends that resemble THC and produce a similar high.</a:t>
            </a:r>
            <a:endParaRPr lang="en-IN" dirty="0"/>
          </a:p>
          <a:p>
            <a:pPr>
              <a:defRPr/>
            </a:pPr>
            <a:r>
              <a:rPr lang="en-US" dirty="0"/>
              <a:t>       a.    Powerful and unpredictable effects may result, ranging from simple euphoria to complete loss of consciousness.</a:t>
            </a:r>
            <a:endParaRPr lang="en-IN" dirty="0"/>
          </a:p>
        </p:txBody>
      </p:sp>
      <p:sp>
        <p:nvSpPr>
          <p:cNvPr id="235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9CCCED-1D0E-F542-A149-25AEBD4D4171}" type="slidenum">
              <a:rPr lang="en-US" altLang="en-US" sz="1200"/>
              <a:pPr eaLnBrk="1" hangingPunct="1"/>
              <a:t>76</a:t>
            </a:fld>
            <a:endParaRPr lang="en-US" altLang="en-US" sz="1200" dirty="0"/>
          </a:p>
        </p:txBody>
      </p:sp>
    </p:spTree>
    <p:extLst>
      <p:ext uri="{BB962C8B-B14F-4D97-AF65-F5344CB8AC3E}">
        <p14:creationId xmlns:p14="http://schemas.microsoft.com/office/powerpoint/2010/main" val="10764355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dirty="0"/>
              <a:t>Lecture Outline</a:t>
            </a:r>
          </a:p>
          <a:p>
            <a:pPr marL="228600" indent="-228600">
              <a:spcBef>
                <a:spcPts val="600"/>
              </a:spcBef>
              <a:spcAft>
                <a:spcPts val="600"/>
              </a:spcAft>
              <a:defRPr/>
            </a:pPr>
            <a:endParaRPr lang="en-US" altLang="en-US" dirty="0">
              <a:cs typeface="Times New Roman" pitchFamily="18" charset="0"/>
            </a:endParaRPr>
          </a:p>
          <a:p>
            <a:pPr>
              <a:defRPr/>
            </a:pPr>
            <a:r>
              <a:rPr lang="en-US" dirty="0"/>
              <a:t>K.    Hallucinogens</a:t>
            </a:r>
            <a:endParaRPr lang="en-IN" b="1" dirty="0"/>
          </a:p>
          <a:p>
            <a:pPr>
              <a:defRPr/>
            </a:pPr>
            <a:r>
              <a:rPr lang="en-US" dirty="0"/>
              <a:t>       1.    Hallucinogens alter a person’s sensory perceptions.</a:t>
            </a:r>
            <a:endParaRPr lang="en-IN" dirty="0"/>
          </a:p>
          <a:p>
            <a:pPr>
              <a:defRPr/>
            </a:pPr>
            <a:r>
              <a:rPr lang="en-US" dirty="0"/>
              <a:t>              a.    The classic hallucinogen is lysergic acid diethylamide (LSD).</a:t>
            </a:r>
            <a:endParaRPr lang="en-IN" dirty="0"/>
          </a:p>
          <a:p>
            <a:pPr>
              <a:defRPr/>
            </a:pPr>
            <a:r>
              <a:rPr lang="en-US" dirty="0"/>
              <a:t>		</a:t>
            </a:r>
            <a:endParaRPr lang="en-IN" dirty="0"/>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4D54165-2326-A947-A444-DB3A08ECB312}" type="slidenum">
              <a:rPr lang="en-US" altLang="en-US" sz="1200"/>
              <a:pPr eaLnBrk="1" hangingPunct="1"/>
              <a:t>77</a:t>
            </a:fld>
            <a:endParaRPr lang="en-US" altLang="en-US" sz="1200" dirty="0"/>
          </a:p>
        </p:txBody>
      </p:sp>
    </p:spTree>
    <p:extLst>
      <p:ext uri="{BB962C8B-B14F-4D97-AF65-F5344CB8AC3E}">
        <p14:creationId xmlns:p14="http://schemas.microsoft.com/office/powerpoint/2010/main" val="1249525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cs typeface="Times New Roman" pitchFamily="18" charset="0"/>
            </a:endParaRPr>
          </a:p>
          <a:p>
            <a:pPr>
              <a:defRPr/>
            </a:pPr>
            <a:r>
              <a:rPr lang="en-US" dirty="0"/>
              <a:t>2.    These agents:</a:t>
            </a:r>
            <a:endParaRPr lang="en-IN" dirty="0"/>
          </a:p>
          <a:p>
            <a:pPr>
              <a:defRPr/>
            </a:pPr>
            <a:r>
              <a:rPr lang="en-US" dirty="0"/>
              <a:t>       a.    Cause visual hallucinations</a:t>
            </a:r>
            <a:endParaRPr lang="en-IN" dirty="0"/>
          </a:p>
          <a:p>
            <a:pPr>
              <a:defRPr/>
            </a:pPr>
            <a:r>
              <a:rPr lang="en-US" dirty="0"/>
              <a:t>       b.    Intensify vision and hearing</a:t>
            </a:r>
            <a:endParaRPr lang="en-IN" dirty="0"/>
          </a:p>
          <a:p>
            <a:pPr>
              <a:defRPr/>
            </a:pPr>
            <a:r>
              <a:rPr lang="en-US" dirty="0"/>
              <a:t>       c.    Generally separate the user from reality</a:t>
            </a:r>
            <a:endParaRPr lang="en-IN" dirty="0"/>
          </a:p>
          <a:p>
            <a:pPr>
              <a:defRPr/>
            </a:pPr>
            <a:r>
              <a:rPr lang="en-US" dirty="0"/>
              <a:t>3.    Patients experiencing a “bad trip” have:</a:t>
            </a:r>
            <a:endParaRPr lang="en-IN" dirty="0"/>
          </a:p>
          <a:p>
            <a:pPr>
              <a:defRPr/>
            </a:pPr>
            <a:r>
              <a:rPr lang="en-US" dirty="0"/>
              <a:t>       a.    Hypertension</a:t>
            </a:r>
            <a:endParaRPr lang="en-IN" dirty="0"/>
          </a:p>
          <a:p>
            <a:pPr>
              <a:defRPr/>
            </a:pPr>
            <a:r>
              <a:rPr lang="en-US" dirty="0"/>
              <a:t>       b.    Tachycardia</a:t>
            </a:r>
            <a:endParaRPr lang="en-IN" dirty="0"/>
          </a:p>
          <a:p>
            <a:pPr>
              <a:defRPr/>
            </a:pPr>
            <a:r>
              <a:rPr lang="en-US" dirty="0"/>
              <a:t>       c.    Anxiety</a:t>
            </a:r>
            <a:endParaRPr lang="en-IN" dirty="0"/>
          </a:p>
          <a:p>
            <a:pPr>
              <a:defRPr/>
            </a:pPr>
            <a:r>
              <a:rPr lang="en-US" dirty="0"/>
              <a:t>       d.    Paranoia</a:t>
            </a:r>
            <a:endParaRPr lang="en-IN" dirty="0"/>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57FCFE-DE18-4B41-9EF6-21C9444CE781}" type="slidenum">
              <a:rPr lang="en-US" altLang="en-US" sz="1200"/>
              <a:pPr eaLnBrk="1" hangingPunct="1"/>
              <a:t>78</a:t>
            </a:fld>
            <a:endParaRPr lang="en-US" altLang="en-US" sz="1200" dirty="0"/>
          </a:p>
        </p:txBody>
      </p:sp>
    </p:spTree>
    <p:extLst>
      <p:ext uri="{BB962C8B-B14F-4D97-AF65-F5344CB8AC3E}">
        <p14:creationId xmlns:p14="http://schemas.microsoft.com/office/powerpoint/2010/main" val="5325785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Care is the same as that for a patient who has taken a sympathomimetic.</a:t>
            </a:r>
            <a:endParaRPr lang="en-IN" dirty="0"/>
          </a:p>
          <a:p>
            <a:pPr>
              <a:defRPr/>
            </a:pPr>
            <a:r>
              <a:rPr lang="en-US" dirty="0"/>
              <a:t>       a.    Use a calm, professional manner.</a:t>
            </a:r>
            <a:endParaRPr lang="en-IN" dirty="0"/>
          </a:p>
          <a:p>
            <a:pPr>
              <a:defRPr/>
            </a:pPr>
            <a:r>
              <a:rPr lang="en-US" dirty="0"/>
              <a:t>       b.    Provide emotional support.</a:t>
            </a:r>
            <a:endParaRPr lang="en-IN" dirty="0"/>
          </a:p>
          <a:p>
            <a:pPr>
              <a:defRPr/>
            </a:pPr>
            <a:r>
              <a:rPr lang="en-US" dirty="0"/>
              <a:t>       c.    Do not use restraints unless you or the patient is in danger of injury.</a:t>
            </a:r>
            <a:endParaRPr lang="en-IN" dirty="0"/>
          </a:p>
          <a:p>
            <a:pPr>
              <a:defRPr/>
            </a:pPr>
            <a:r>
              <a:rPr lang="en-US" dirty="0"/>
              <a:t>       d.    Watch the patient carefully throughout transport and do not leave unattended.</a:t>
            </a:r>
            <a:endParaRPr lang="en-IN" dirty="0"/>
          </a:p>
          <a:p>
            <a:pPr>
              <a:defRPr/>
            </a:pPr>
            <a:r>
              <a:rPr lang="en-US" dirty="0"/>
              <a:t>       e.    Request ALS assistance when appropriate.</a:t>
            </a:r>
            <a:endParaRPr lang="en-IN" dirty="0"/>
          </a:p>
        </p:txBody>
      </p:sp>
      <p:sp>
        <p:nvSpPr>
          <p:cNvPr id="238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83DF51-FCD4-DE40-955A-65B05A66D89D}" type="slidenum">
              <a:rPr lang="en-US" altLang="en-US" sz="1200"/>
              <a:pPr eaLnBrk="1" hangingPunct="1"/>
              <a:t>79</a:t>
            </a:fld>
            <a:endParaRPr lang="en-US" altLang="en-US" sz="1200" dirty="0"/>
          </a:p>
        </p:txBody>
      </p:sp>
    </p:spTree>
    <p:extLst>
      <p:ext uri="{BB962C8B-B14F-4D97-AF65-F5344CB8AC3E}">
        <p14:creationId xmlns:p14="http://schemas.microsoft.com/office/powerpoint/2010/main" val="3353785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dirty="0"/>
              <a:t>Lecture Outline</a:t>
            </a:r>
          </a:p>
          <a:p>
            <a:pPr marL="228600" indent="-228600">
              <a:spcBef>
                <a:spcPts val="600"/>
              </a:spcBef>
              <a:spcAft>
                <a:spcPts val="600"/>
              </a:spcAft>
              <a:defRPr/>
            </a:pPr>
            <a:endParaRPr lang="en-US" altLang="en-US" dirty="0">
              <a:cs typeface="Times New Roman" pitchFamily="18" charset="0"/>
            </a:endParaRPr>
          </a:p>
          <a:p>
            <a:pPr>
              <a:defRPr/>
            </a:pPr>
            <a:r>
              <a:rPr lang="en-US" dirty="0"/>
              <a:t>L.    Anticholinergic agents</a:t>
            </a:r>
            <a:endParaRPr lang="en-IN" b="1" dirty="0"/>
          </a:p>
          <a:p>
            <a:pPr>
              <a:defRPr/>
            </a:pPr>
            <a:r>
              <a:rPr lang="en-US" dirty="0"/>
              <a:t>      1.    Medications that have properties that block the parasympathetic nerve.</a:t>
            </a:r>
            <a:endParaRPr lang="en-IN" dirty="0"/>
          </a:p>
          <a:p>
            <a:pPr>
              <a:defRPr/>
            </a:pPr>
            <a:r>
              <a:rPr lang="en-US" dirty="0"/>
              <a:t>      2.    The classic picture of a person who has taken too much of an anticholinergic medication is “hot as a hare, blind as a bat, dry as a bone, red as a beet, and mad as a hatter.”</a:t>
            </a:r>
            <a:endParaRPr lang="en-IN" dirty="0"/>
          </a:p>
          <a:p>
            <a:pPr>
              <a:defRPr/>
            </a:pPr>
            <a:r>
              <a:rPr lang="en-US" dirty="0"/>
              <a:t>      3.    Common drugs include atropine, Benadryl, jimsonweed, and amitriptyline (Elavil).</a:t>
            </a:r>
            <a:endParaRPr lang="en-IN" dirty="0"/>
          </a:p>
          <a:p>
            <a:pPr>
              <a:defRPr/>
            </a:pPr>
            <a:r>
              <a:rPr lang="en-US" dirty="0"/>
              <a:t>      4.    It is often difficult to distinguish between an anticholinergic overdose and a sympathomimetic overdose. Both groups of patients may be agitated and have tachycardia and dilated pupils.</a:t>
            </a:r>
            <a:endParaRPr lang="en-IN" dirty="0"/>
          </a:p>
        </p:txBody>
      </p:sp>
      <p:sp>
        <p:nvSpPr>
          <p:cNvPr id="239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AC56244-821C-D94E-BA82-7F8362A81D23}" type="slidenum">
              <a:rPr lang="en-US" altLang="en-US" sz="1200"/>
              <a:pPr eaLnBrk="1" hangingPunct="1"/>
              <a:t>80</a:t>
            </a:fld>
            <a:endParaRPr lang="en-US" altLang="en-US" sz="1200" dirty="0"/>
          </a:p>
        </p:txBody>
      </p:sp>
    </p:spTree>
    <p:extLst>
      <p:ext uri="{BB962C8B-B14F-4D97-AF65-F5344CB8AC3E}">
        <p14:creationId xmlns:p14="http://schemas.microsoft.com/office/powerpoint/2010/main" val="171033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the signs and symptoms of specific types of overdoses.</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D1395E3-2AB3-E945-9597-1CA9EFDA5DD4}" type="slidenum">
              <a:rPr lang="en-US" altLang="en-US" sz="1200"/>
              <a:pPr eaLnBrk="1" hangingPunct="1"/>
              <a:t>9</a:t>
            </a:fld>
            <a:endParaRPr lang="en-US" altLang="en-US" sz="1200" dirty="0"/>
          </a:p>
        </p:txBody>
      </p:sp>
    </p:spTree>
    <p:extLst>
      <p:ext uri="{BB962C8B-B14F-4D97-AF65-F5344CB8AC3E}">
        <p14:creationId xmlns:p14="http://schemas.microsoft.com/office/powerpoint/2010/main" val="2015841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indent="-228600">
              <a:spcBef>
                <a:spcPct val="0"/>
              </a:spcBef>
              <a:spcAft>
                <a:spcPts val="300"/>
              </a:spcAft>
              <a:tabLst>
                <a:tab pos="457200" algn="l"/>
              </a:tabLst>
              <a:defRPr/>
            </a:pPr>
            <a:r>
              <a:rPr lang="en-US" altLang="en-US" sz="1400" dirty="0"/>
              <a:t>Lecture Outline</a:t>
            </a:r>
          </a:p>
          <a:p>
            <a:pPr indent="-228600">
              <a:spcBef>
                <a:spcPct val="0"/>
              </a:spcBef>
              <a:spcAft>
                <a:spcPts val="300"/>
              </a:spcAft>
              <a:tabLst>
                <a:tab pos="457200" algn="l"/>
              </a:tabLst>
              <a:defRPr/>
            </a:pPr>
            <a:endParaRPr lang="en-US" altLang="en-US" sz="1400" dirty="0"/>
          </a:p>
          <a:p>
            <a:pPr>
              <a:defRPr/>
            </a:pPr>
            <a:r>
              <a:rPr lang="en-US" dirty="0"/>
              <a:t>5.    Some tricyclic antidepressants have significant anticholinergic effects.</a:t>
            </a:r>
            <a:endParaRPr lang="en-IN" dirty="0"/>
          </a:p>
          <a:p>
            <a:pPr>
              <a:defRPr/>
            </a:pPr>
            <a:r>
              <a:rPr lang="en-US" dirty="0"/>
              <a:t>       a.    Death from these agents can be rapid—the patient can go from appearing “normal” to seizure and death within 30 minutes.</a:t>
            </a:r>
            <a:endParaRPr lang="en-IN" dirty="0"/>
          </a:p>
          <a:p>
            <a:pPr>
              <a:defRPr/>
            </a:pPr>
            <a:r>
              <a:rPr lang="en-US" dirty="0"/>
              <a:t>       </a:t>
            </a:r>
            <a:r>
              <a:rPr lang="en-US" dirty="0" err="1"/>
              <a:t>b.</a:t>
            </a:r>
            <a:r>
              <a:rPr lang="en-US" dirty="0"/>
              <a:t>    Transport immediately; consider calling for ALS backup en route.</a:t>
            </a:r>
            <a:endParaRPr lang="en-IN" dirty="0"/>
          </a:p>
        </p:txBody>
      </p:sp>
      <p:sp>
        <p:nvSpPr>
          <p:cNvPr id="240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DF296E0-52FF-1F4C-8573-23DB4919E069}" type="slidenum">
              <a:rPr lang="en-US" altLang="en-US" sz="1200"/>
              <a:pPr eaLnBrk="1" hangingPunct="1"/>
              <a:t>81</a:t>
            </a:fld>
            <a:endParaRPr lang="en-US" altLang="en-US" sz="1200" dirty="0"/>
          </a:p>
        </p:txBody>
      </p:sp>
    </p:spTree>
    <p:extLst>
      <p:ext uri="{BB962C8B-B14F-4D97-AF65-F5344CB8AC3E}">
        <p14:creationId xmlns:p14="http://schemas.microsoft.com/office/powerpoint/2010/main" val="15246373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a:ln/>
        </p:spPr>
      </p:sp>
      <p:sp>
        <p:nvSpPr>
          <p:cNvPr id="2416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dirty="0"/>
              <a:t>Lecture Outline</a:t>
            </a:r>
          </a:p>
          <a:p>
            <a:pPr marL="228600" indent="-228600">
              <a:spcBef>
                <a:spcPts val="600"/>
              </a:spcBef>
              <a:spcAft>
                <a:spcPts val="600"/>
              </a:spcAft>
              <a:defRPr/>
            </a:pPr>
            <a:endParaRPr lang="en-US" altLang="en-US" dirty="0">
              <a:cs typeface="Times New Roman" pitchFamily="18" charset="0"/>
            </a:endParaRPr>
          </a:p>
          <a:p>
            <a:pPr>
              <a:defRPr/>
            </a:pPr>
            <a:r>
              <a:rPr lang="en-US" dirty="0"/>
              <a:t>M.    Cholinergic agents</a:t>
            </a:r>
            <a:endParaRPr lang="en-IN" b="1" dirty="0"/>
          </a:p>
          <a:p>
            <a:pPr>
              <a:defRPr/>
            </a:pPr>
            <a:r>
              <a:rPr lang="en-US" dirty="0"/>
              <a:t>        1.    Overstimulate normal body functions that are controlled by the parasympathetic nerves.</a:t>
            </a:r>
            <a:endParaRPr lang="en-IN" dirty="0"/>
          </a:p>
          <a:p>
            <a:pPr>
              <a:defRPr/>
            </a:pPr>
            <a:r>
              <a:rPr lang="en-US" dirty="0"/>
              <a:t>        2.    Includes “nerve gases” designed for chemical warfare and organophosphate insecticides.</a:t>
            </a:r>
            <a:endParaRPr lang="en-IN" dirty="0"/>
          </a:p>
        </p:txBody>
      </p:sp>
      <p:sp>
        <p:nvSpPr>
          <p:cNvPr id="241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DAC939-ED39-BE43-8645-AF214D8ED577}" type="slidenum">
              <a:rPr lang="en-US" altLang="en-US" sz="1200"/>
              <a:pPr eaLnBrk="1" hangingPunct="1"/>
              <a:t>82</a:t>
            </a:fld>
            <a:endParaRPr lang="en-US" altLang="en-US" sz="1200" dirty="0"/>
          </a:p>
        </p:txBody>
      </p:sp>
    </p:spTree>
    <p:extLst>
      <p:ext uri="{BB962C8B-B14F-4D97-AF65-F5344CB8AC3E}">
        <p14:creationId xmlns:p14="http://schemas.microsoft.com/office/powerpoint/2010/main" val="8050822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3.    The signs and symptoms of cholinergic drug poisoning are easy to remember with the mnemonic DUMBELS:</a:t>
            </a:r>
            <a:endParaRPr lang="en-IN" dirty="0"/>
          </a:p>
          <a:p>
            <a:pPr>
              <a:defRPr/>
            </a:pPr>
            <a:r>
              <a:rPr lang="en-US" dirty="0"/>
              <a:t>       a.    Diarrhea</a:t>
            </a:r>
            <a:endParaRPr lang="en-IN" dirty="0"/>
          </a:p>
          <a:p>
            <a:pPr>
              <a:defRPr/>
            </a:pPr>
            <a:r>
              <a:rPr lang="en-US" dirty="0"/>
              <a:t>       b.    Urination</a:t>
            </a:r>
            <a:endParaRPr lang="en-IN" dirty="0"/>
          </a:p>
          <a:p>
            <a:pPr>
              <a:defRPr/>
            </a:pPr>
            <a:r>
              <a:rPr lang="en-US" dirty="0"/>
              <a:t>       c.    Miosis (constriction of the pupils)</a:t>
            </a:r>
            <a:endParaRPr lang="en-IN" dirty="0"/>
          </a:p>
          <a:p>
            <a:pPr>
              <a:defRPr/>
            </a:pPr>
            <a:r>
              <a:rPr lang="en-US" dirty="0"/>
              <a:t>       d.    Bradycardia, bronchospasm, bronchorrhea (discharge of mucus from the lungs)</a:t>
            </a:r>
            <a:endParaRPr lang="en-IN" dirty="0"/>
          </a:p>
          <a:p>
            <a:pPr>
              <a:defRPr/>
            </a:pPr>
            <a:r>
              <a:rPr lang="en-US" dirty="0"/>
              <a:t>       e.    Emesis (vomiting)</a:t>
            </a:r>
            <a:endParaRPr lang="en-IN" dirty="0"/>
          </a:p>
          <a:p>
            <a:pPr>
              <a:defRPr/>
            </a:pPr>
            <a:r>
              <a:rPr lang="en-US" dirty="0"/>
              <a:t>       f.     Lacrimation (tearing)</a:t>
            </a:r>
            <a:endParaRPr lang="en-IN" dirty="0"/>
          </a:p>
          <a:p>
            <a:pPr>
              <a:defRPr/>
            </a:pPr>
            <a:r>
              <a:rPr lang="en-US" dirty="0"/>
              <a:t>       g.    Seizures, salivation, sweating</a:t>
            </a:r>
            <a:endParaRPr lang="en-IN" dirty="0"/>
          </a:p>
        </p:txBody>
      </p:sp>
      <p:sp>
        <p:nvSpPr>
          <p:cNvPr id="243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B26CC3-A839-B54D-BECA-4D4901E34F55}" type="slidenum">
              <a:rPr lang="en-US" altLang="en-US" sz="1200"/>
              <a:pPr eaLnBrk="1" hangingPunct="1"/>
              <a:t>83</a:t>
            </a:fld>
            <a:endParaRPr lang="en-US" altLang="en-US" sz="1200" dirty="0"/>
          </a:p>
        </p:txBody>
      </p:sp>
    </p:spTree>
    <p:extLst>
      <p:ext uri="{BB962C8B-B14F-4D97-AF65-F5344CB8AC3E}">
        <p14:creationId xmlns:p14="http://schemas.microsoft.com/office/powerpoint/2010/main" val="17887185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4.    Alternatively, you can use the mnemonic SLUDGEM:</a:t>
            </a:r>
            <a:endParaRPr lang="en-IN" dirty="0"/>
          </a:p>
          <a:p>
            <a:pPr>
              <a:defRPr/>
            </a:pPr>
            <a:r>
              <a:rPr lang="en-US" dirty="0"/>
              <a:t>       a.    Salivation, sweating</a:t>
            </a:r>
            <a:endParaRPr lang="en-IN" dirty="0"/>
          </a:p>
          <a:p>
            <a:pPr>
              <a:defRPr/>
            </a:pPr>
            <a:r>
              <a:rPr lang="en-US" dirty="0"/>
              <a:t>       b.    Lacrimation</a:t>
            </a:r>
            <a:endParaRPr lang="en-IN" dirty="0"/>
          </a:p>
          <a:p>
            <a:pPr>
              <a:defRPr/>
            </a:pPr>
            <a:r>
              <a:rPr lang="en-US" dirty="0"/>
              <a:t>       c.    Urination</a:t>
            </a:r>
            <a:endParaRPr lang="en-IN" dirty="0"/>
          </a:p>
          <a:p>
            <a:pPr>
              <a:defRPr/>
            </a:pPr>
            <a:r>
              <a:rPr lang="en-US" dirty="0"/>
              <a:t>       d.    Defecation, drooling, diarrhea</a:t>
            </a:r>
            <a:endParaRPr lang="en-IN" dirty="0"/>
          </a:p>
          <a:p>
            <a:pPr>
              <a:defRPr/>
            </a:pPr>
            <a:r>
              <a:rPr lang="en-US" dirty="0"/>
              <a:t>       e.    Gastric upset and cramps</a:t>
            </a:r>
            <a:endParaRPr lang="en-IN" dirty="0"/>
          </a:p>
          <a:p>
            <a:pPr>
              <a:defRPr/>
            </a:pPr>
            <a:r>
              <a:rPr lang="en-US" dirty="0"/>
              <a:t>       f.     Emesis</a:t>
            </a:r>
            <a:endParaRPr lang="en-IN" dirty="0"/>
          </a:p>
          <a:p>
            <a:pPr>
              <a:defRPr/>
            </a:pPr>
            <a:r>
              <a:rPr lang="en-US" baseline="0" dirty="0"/>
              <a:t>      </a:t>
            </a:r>
            <a:r>
              <a:rPr lang="en-US" dirty="0"/>
              <a:t>g.     Muscle twitching/miosis</a:t>
            </a:r>
            <a:endParaRPr lang="en-IN" dirty="0"/>
          </a:p>
        </p:txBody>
      </p:sp>
      <p:sp>
        <p:nvSpPr>
          <p:cNvPr id="244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6E04D7B-6F40-A94B-9A08-DA0FFC71D474}" type="slidenum">
              <a:rPr lang="en-US" altLang="en-US" sz="1200"/>
              <a:pPr eaLnBrk="1" hangingPunct="1"/>
              <a:t>84</a:t>
            </a:fld>
            <a:endParaRPr lang="en-US" altLang="en-US" sz="1200" dirty="0"/>
          </a:p>
        </p:txBody>
      </p:sp>
    </p:spTree>
    <p:extLst>
      <p:ext uri="{BB962C8B-B14F-4D97-AF65-F5344CB8AC3E}">
        <p14:creationId xmlns:p14="http://schemas.microsoft.com/office/powerpoint/2010/main" val="36844002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5.    The most important consideration is to avoid exposure yourself.</a:t>
            </a:r>
            <a:endParaRPr lang="en-IN" dirty="0"/>
          </a:p>
          <a:p>
            <a:pPr>
              <a:defRPr/>
            </a:pPr>
            <a:r>
              <a:rPr lang="en-US" dirty="0"/>
              <a:t>       a.    Decontamination may take priority over immediate transport.</a:t>
            </a:r>
            <a:endParaRPr lang="en-IN" dirty="0"/>
          </a:p>
          <a:p>
            <a:pPr>
              <a:defRPr/>
            </a:pPr>
            <a:r>
              <a:rPr lang="en-US" dirty="0"/>
              <a:t>              i.    In many jurisdictions, the hazmat team will provide decontamination and contain the exposure chemical.</a:t>
            </a:r>
            <a:endParaRPr lang="en-IN" dirty="0"/>
          </a:p>
          <a:p>
            <a:pPr>
              <a:defRPr/>
            </a:pPr>
            <a:r>
              <a:rPr lang="en-US" dirty="0"/>
              <a:t>       b.    Your priorities after decontamination are to decrease the secretions in the mouth and trachea</a:t>
            </a:r>
            <a:r>
              <a:rPr lang="en-IN" dirty="0"/>
              <a:t> </a:t>
            </a:r>
            <a:r>
              <a:rPr lang="en-US" dirty="0"/>
              <a:t>and provide airway support.</a:t>
            </a:r>
            <a:endParaRPr lang="en-IN" dirty="0"/>
          </a:p>
        </p:txBody>
      </p:sp>
      <p:sp>
        <p:nvSpPr>
          <p:cNvPr id="245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178605-6B4D-6E4A-A968-42D623AC210A}" type="slidenum">
              <a:rPr lang="en-US" altLang="en-US" sz="1200"/>
              <a:pPr eaLnBrk="1" hangingPunct="1"/>
              <a:t>85</a:t>
            </a:fld>
            <a:endParaRPr lang="en-US" altLang="en-US" sz="1200" dirty="0"/>
          </a:p>
        </p:txBody>
      </p:sp>
    </p:spTree>
    <p:extLst>
      <p:ext uri="{BB962C8B-B14F-4D97-AF65-F5344CB8AC3E}">
        <p14:creationId xmlns:p14="http://schemas.microsoft.com/office/powerpoint/2010/main" val="11761290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6. Antidote kits may be available.</a:t>
            </a:r>
            <a:endParaRPr lang="en-IN" dirty="0"/>
          </a:p>
          <a:p>
            <a:pPr>
              <a:defRPr/>
            </a:pPr>
            <a:r>
              <a:rPr lang="en-US" dirty="0"/>
              <a:t>	a. Most common is the DuoDote Auto-injector.</a:t>
            </a:r>
            <a:endParaRPr lang="en-IN" dirty="0"/>
          </a:p>
          <a:p>
            <a:pPr>
              <a:defRPr/>
            </a:pPr>
            <a:r>
              <a:rPr lang="en-US" dirty="0"/>
              <a:t>	b. The kit consists of a single auto-injector containing atropine and pralidoxime.</a:t>
            </a:r>
            <a:endParaRPr lang="en-IN" dirty="0"/>
          </a:p>
          <a:p>
            <a:pPr>
              <a:defRPr/>
            </a:pPr>
            <a:r>
              <a:rPr lang="en-US" dirty="0"/>
              <a:t>	c. If a known exposure to nerve agents or organophosphates with manifestation of signs and symptoms has occurred, use the antidote kit on yourself.</a:t>
            </a:r>
            <a:endParaRPr lang="en-IN" dirty="0"/>
          </a:p>
        </p:txBody>
      </p:sp>
      <p:sp>
        <p:nvSpPr>
          <p:cNvPr id="246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BE4544-A201-944A-AD13-4D394E0BDDF5}" type="slidenum">
              <a:rPr lang="en-US" altLang="en-US" sz="1200"/>
              <a:pPr eaLnBrk="1" hangingPunct="1"/>
              <a:t>86</a:t>
            </a:fld>
            <a:endParaRPr lang="en-US" altLang="en-US" sz="1200" dirty="0"/>
          </a:p>
        </p:txBody>
      </p:sp>
    </p:spTree>
    <p:extLst>
      <p:ext uri="{BB962C8B-B14F-4D97-AF65-F5344CB8AC3E}">
        <p14:creationId xmlns:p14="http://schemas.microsoft.com/office/powerpoint/2010/main" val="17617420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N.    Miscellaneous drugs</a:t>
            </a:r>
            <a:endParaRPr lang="en-IN" b="1" dirty="0"/>
          </a:p>
          <a:p>
            <a:pPr>
              <a:defRPr/>
            </a:pPr>
            <a:r>
              <a:rPr lang="en-US" dirty="0"/>
              <a:t>       1.    Accidental or intentional overdose with cardiac medications has become common.</a:t>
            </a:r>
            <a:endParaRPr lang="en-IN" dirty="0"/>
          </a:p>
          <a:p>
            <a:pPr>
              <a:defRPr/>
            </a:pPr>
            <a:r>
              <a:rPr lang="en-US" dirty="0"/>
              <a:t>              a.    Children may ingest them thinking they are candy.</a:t>
            </a:r>
            <a:endParaRPr lang="en-IN" dirty="0"/>
          </a:p>
          <a:p>
            <a:pPr>
              <a:defRPr/>
            </a:pPr>
            <a:r>
              <a:rPr lang="en-US" dirty="0"/>
              <a:t>              b.    Older patients may forget and take a second dose of their medication.</a:t>
            </a:r>
            <a:endParaRPr lang="en-IN" dirty="0"/>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51D1BB4-0C17-7949-9A8D-EA256E96F42E}" type="slidenum">
              <a:rPr lang="en-US" altLang="en-US" sz="1200"/>
              <a:pPr eaLnBrk="1" hangingPunct="1"/>
              <a:t>87</a:t>
            </a:fld>
            <a:endParaRPr lang="en-US" altLang="en-US" sz="1200" dirty="0"/>
          </a:p>
        </p:txBody>
      </p:sp>
    </p:spTree>
    <p:extLst>
      <p:ext uri="{BB962C8B-B14F-4D97-AF65-F5344CB8AC3E}">
        <p14:creationId xmlns:p14="http://schemas.microsoft.com/office/powerpoint/2010/main" val="946305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c.    Signs and symptoms depend on the medication ingested.</a:t>
            </a:r>
            <a:endParaRPr lang="en-IN" dirty="0"/>
          </a:p>
          <a:p>
            <a:pPr>
              <a:defRPr/>
            </a:pPr>
            <a:r>
              <a:rPr lang="en-US" dirty="0"/>
              <a:t>d.    Contact the poison center as soon as possible.</a:t>
            </a:r>
            <a:endParaRPr lang="en-IN" dirty="0"/>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2A4DF4A-580B-EB44-9BAA-A8938AC41C78}"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3174357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2.    Aspirin poisoning remains a potentially lethal condition.</a:t>
            </a:r>
            <a:endParaRPr lang="en-IN" dirty="0"/>
          </a:p>
          <a:p>
            <a:pPr>
              <a:defRPr/>
            </a:pPr>
            <a:r>
              <a:rPr lang="en-US" dirty="0"/>
              <a:t>       a.    Ingesting too many may result in:</a:t>
            </a:r>
            <a:endParaRPr lang="en-IN" dirty="0"/>
          </a:p>
          <a:p>
            <a:pPr>
              <a:defRPr/>
            </a:pPr>
            <a:r>
              <a:rPr lang="en-US" dirty="0"/>
              <a:t>              i.    Nausea</a:t>
            </a:r>
            <a:endParaRPr lang="en-IN" dirty="0"/>
          </a:p>
          <a:p>
            <a:pPr>
              <a:defRPr/>
            </a:pPr>
            <a:r>
              <a:rPr lang="en-US" dirty="0"/>
              <a:t>              ii.   Vomiting</a:t>
            </a:r>
            <a:endParaRPr lang="en-IN" dirty="0"/>
          </a:p>
          <a:p>
            <a:pPr>
              <a:defRPr/>
            </a:pPr>
            <a:r>
              <a:rPr lang="en-US" dirty="0"/>
              <a:t>              iii.  Hyperventilation</a:t>
            </a:r>
            <a:endParaRPr lang="en-IN" dirty="0"/>
          </a:p>
          <a:p>
            <a:pPr>
              <a:defRPr/>
            </a:pPr>
            <a:r>
              <a:rPr lang="en-US" dirty="0"/>
              <a:t>              iv.   Ringing in the ears</a:t>
            </a:r>
            <a:endParaRPr lang="en-IN" dirty="0"/>
          </a:p>
        </p:txBody>
      </p:sp>
      <p:sp>
        <p:nvSpPr>
          <p:cNvPr id="249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1235BC-FAA8-324D-A507-B1958CBBC008}" type="slidenum">
              <a:rPr lang="en-US" altLang="en-US" sz="1200"/>
              <a:pPr eaLnBrk="1" hangingPunct="1"/>
              <a:t>89</a:t>
            </a:fld>
            <a:endParaRPr lang="en-US" altLang="en-US" sz="1200" dirty="0"/>
          </a:p>
        </p:txBody>
      </p:sp>
    </p:spTree>
    <p:extLst>
      <p:ext uri="{BB962C8B-B14F-4D97-AF65-F5344CB8AC3E}">
        <p14:creationId xmlns:p14="http://schemas.microsoft.com/office/powerpoint/2010/main" val="15860311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685800" algn="l"/>
              </a:tabLst>
              <a:defRPr/>
            </a:pPr>
            <a:r>
              <a:rPr lang="en-US" altLang="en-US" dirty="0">
                <a:cs typeface="ＭＳ Ｐゴシック" charset="0"/>
              </a:rPr>
              <a:t>Lecture Outline</a:t>
            </a:r>
          </a:p>
          <a:p>
            <a:pPr indent="-228600">
              <a:spcBef>
                <a:spcPts val="0"/>
              </a:spcBef>
              <a:spcAft>
                <a:spcPts val="300"/>
              </a:spcAft>
              <a:tabLst>
                <a:tab pos="685800" algn="l"/>
              </a:tabLst>
              <a:defRPr/>
            </a:pPr>
            <a:endParaRPr lang="en-US" altLang="en-US" dirty="0">
              <a:cs typeface="ＭＳ Ｐゴシック" charset="0"/>
            </a:endParaRPr>
          </a:p>
          <a:p>
            <a:pPr>
              <a:defRPr/>
            </a:pPr>
            <a:r>
              <a:rPr lang="en-US" dirty="0"/>
              <a:t>b.    Patients with this problem frequently have:</a:t>
            </a:r>
            <a:endParaRPr lang="en-IN" dirty="0"/>
          </a:p>
          <a:p>
            <a:pPr>
              <a:defRPr/>
            </a:pPr>
            <a:r>
              <a:rPr lang="en-US" dirty="0"/>
              <a:t>       i.    Anxiety</a:t>
            </a:r>
            <a:endParaRPr lang="en-IN" dirty="0"/>
          </a:p>
          <a:p>
            <a:pPr>
              <a:defRPr/>
            </a:pPr>
            <a:r>
              <a:rPr lang="en-US" dirty="0"/>
              <a:t>       ii.   Confusion</a:t>
            </a:r>
            <a:endParaRPr lang="en-IN" dirty="0"/>
          </a:p>
          <a:p>
            <a:pPr>
              <a:defRPr/>
            </a:pPr>
            <a:r>
              <a:rPr lang="en-US" dirty="0"/>
              <a:t>       iii.  Tachypnea</a:t>
            </a:r>
            <a:endParaRPr lang="en-IN" dirty="0"/>
          </a:p>
          <a:p>
            <a:pPr>
              <a:defRPr/>
            </a:pPr>
            <a:r>
              <a:rPr lang="en-US" dirty="0"/>
              <a:t>       iv.  Hyperthermia</a:t>
            </a:r>
            <a:endParaRPr lang="en-IN" dirty="0"/>
          </a:p>
          <a:p>
            <a:pPr>
              <a:defRPr/>
            </a:pPr>
            <a:r>
              <a:rPr lang="en-US" dirty="0"/>
              <a:t>       v.   Danger of having seizures</a:t>
            </a:r>
            <a:endParaRPr lang="en-IN" dirty="0"/>
          </a:p>
        </p:txBody>
      </p:sp>
      <p:sp>
        <p:nvSpPr>
          <p:cNvPr id="250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8B419D-5C52-854A-976A-D2217A144FD9}" type="slidenum">
              <a:rPr lang="en-US" altLang="en-US" sz="1200"/>
              <a:pPr eaLnBrk="1" hangingPunct="1"/>
              <a:t>90</a:t>
            </a:fld>
            <a:endParaRPr lang="en-US" altLang="en-US" sz="1200" dirty="0"/>
          </a:p>
        </p:txBody>
      </p:sp>
    </p:spTree>
    <p:extLst>
      <p:ext uri="{BB962C8B-B14F-4D97-AF65-F5344CB8AC3E}">
        <p14:creationId xmlns:p14="http://schemas.microsoft.com/office/powerpoint/2010/main" val="1859166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1.    If possible, while obtaining the SAMPLE history, ask the patient:</a:t>
            </a:r>
            <a:endParaRPr lang="en-IN" dirty="0"/>
          </a:p>
          <a:p>
            <a:pPr>
              <a:defRPr/>
            </a:pPr>
            <a:r>
              <a:rPr lang="en-US" dirty="0"/>
              <a:t>       a.    What substance did you take?</a:t>
            </a:r>
            <a:endParaRPr lang="en-IN" dirty="0"/>
          </a:p>
          <a:p>
            <a:pPr>
              <a:defRPr/>
            </a:pPr>
            <a:r>
              <a:rPr lang="en-US" dirty="0"/>
              <a:t>       b.    When did you take it (or become exposed to it)?</a:t>
            </a:r>
            <a:endParaRPr lang="en-IN" dirty="0"/>
          </a:p>
          <a:p>
            <a:pPr>
              <a:defRPr/>
            </a:pPr>
            <a:r>
              <a:rPr lang="en-US" dirty="0"/>
              <a:t>       c.    How much did you ingest?</a:t>
            </a:r>
            <a:endParaRPr lang="en-IN" dirty="0"/>
          </a:p>
          <a:p>
            <a:pPr>
              <a:defRPr/>
            </a:pPr>
            <a:r>
              <a:rPr lang="en-US" dirty="0"/>
              <a:t>       d.    Did you have anything to eat or drink before or after you took it?</a:t>
            </a:r>
            <a:endParaRPr lang="en-IN" dirty="0"/>
          </a:p>
          <a:p>
            <a:pPr>
              <a:defRPr/>
            </a:pPr>
            <a:r>
              <a:rPr lang="en-US" dirty="0"/>
              <a:t>       e.    Has anyone given you an antidote or any substance orally since you ingested it?</a:t>
            </a:r>
            <a:endParaRPr lang="en-IN" dirty="0"/>
          </a:p>
          <a:p>
            <a:pPr>
              <a:defRPr/>
            </a:pPr>
            <a:r>
              <a:rPr lang="en-US" dirty="0"/>
              <a:t>       f.     How much do you weigh?</a:t>
            </a:r>
            <a:endParaRPr lang="en-IN" dirty="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18418C-EA16-B046-B088-472A200023B0}"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4426103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sz="1400" dirty="0">
                <a:cs typeface="ＭＳ Ｐゴシック" charset="0"/>
              </a:rPr>
              <a:t>Lecture Outline</a:t>
            </a:r>
          </a:p>
          <a:p>
            <a:pPr indent="-228600">
              <a:spcBef>
                <a:spcPts val="0"/>
              </a:spcBef>
              <a:spcAft>
                <a:spcPts val="300"/>
              </a:spcAft>
              <a:tabLst>
                <a:tab pos="457200" algn="l"/>
              </a:tabLst>
              <a:defRPr/>
            </a:pPr>
            <a:endParaRPr lang="en-US" altLang="en-US" sz="1400" dirty="0">
              <a:cs typeface="ＭＳ Ｐゴシック" charset="0"/>
            </a:endParaRPr>
          </a:p>
          <a:p>
            <a:pPr>
              <a:defRPr/>
            </a:pPr>
            <a:r>
              <a:rPr lang="en-US" dirty="0"/>
              <a:t>3.    Overdosing with acetaminophen and medications that contain acetaminophen is also common.</a:t>
            </a:r>
            <a:endParaRPr lang="en-IN" dirty="0"/>
          </a:p>
          <a:p>
            <a:pPr>
              <a:defRPr/>
            </a:pPr>
            <a:r>
              <a:rPr lang="en-US" dirty="0"/>
              <a:t>       a.    Accidental acetaminophen overdose is as serious as intentional overdose.</a:t>
            </a:r>
            <a:endParaRPr lang="en-IN" dirty="0"/>
          </a:p>
          <a:p>
            <a:pPr>
              <a:defRPr/>
            </a:pPr>
            <a:r>
              <a:rPr lang="en-US" dirty="0"/>
              <a:t>4.   Some alcohols, including methyl alcohol and ethylene glycol, are even more toxic than ethyl alcohol (drinking alcohol).</a:t>
            </a:r>
            <a:endParaRPr lang="en-IN" dirty="0"/>
          </a:p>
          <a:p>
            <a:pPr>
              <a:defRPr/>
            </a:pPr>
            <a:r>
              <a:rPr lang="en-US" dirty="0"/>
              <a:t>       a.    Both will cause severe tachypnea, blindness, renal failure, and eventually death.</a:t>
            </a:r>
            <a:endParaRPr lang="en-IN" dirty="0"/>
          </a:p>
          <a:p>
            <a:pPr>
              <a:defRPr/>
            </a:pPr>
            <a:r>
              <a:rPr lang="en-US" dirty="0"/>
              <a:t>	</a:t>
            </a:r>
            <a:endParaRPr lang="en-IN" dirty="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3B1382-9E33-1047-A8BB-51763D5D40F7}" type="slidenum">
              <a:rPr lang="en-US" altLang="en-US" sz="1200"/>
              <a:pPr eaLnBrk="1" hangingPunct="1"/>
              <a:t>91</a:t>
            </a:fld>
            <a:endParaRPr lang="en-US" altLang="en-US" sz="1200" dirty="0"/>
          </a:p>
        </p:txBody>
      </p:sp>
    </p:spTree>
    <p:extLst>
      <p:ext uri="{BB962C8B-B14F-4D97-AF65-F5344CB8AC3E}">
        <p14:creationId xmlns:p14="http://schemas.microsoft.com/office/powerpoint/2010/main" val="11320160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VII. Food Poisoning</a:t>
            </a:r>
          </a:p>
          <a:p>
            <a:r>
              <a:rPr lang="en-US" altLang="en-US" dirty="0">
                <a:latin typeface="Times New Roman" charset="0"/>
                <a:ea typeface="MS PGothic" charset="-128"/>
              </a:rPr>
              <a:t>A.    Food poisoning is almost always caused by eating food contaminated by bacteria.</a:t>
            </a:r>
            <a:endParaRPr lang="en-IN" altLang="en-US" b="1" dirty="0">
              <a:latin typeface="Times New Roman" charset="0"/>
              <a:ea typeface="MS PGothic" charset="-128"/>
            </a:endParaRPr>
          </a:p>
          <a:p>
            <a:r>
              <a:rPr lang="en-US" altLang="en-US" dirty="0">
                <a:latin typeface="Times New Roman" charset="0"/>
                <a:ea typeface="MS PGothic" charset="-128"/>
              </a:rPr>
              <a:t>       1.    The organism itself may cause disease.</a:t>
            </a:r>
            <a:endParaRPr lang="en-IN" altLang="en-US" dirty="0">
              <a:latin typeface="Times New Roman" charset="0"/>
              <a:ea typeface="MS PGothic" charset="-128"/>
            </a:endParaRPr>
          </a:p>
          <a:p>
            <a:r>
              <a:rPr lang="en-US" altLang="en-US" dirty="0">
                <a:latin typeface="Times New Roman" charset="0"/>
                <a:ea typeface="MS PGothic" charset="-128"/>
              </a:rPr>
              <a:t>       2.    The organism may produce toxins that cause disease.</a:t>
            </a:r>
            <a:endParaRPr lang="en-IN" altLang="en-US" dirty="0">
              <a:latin typeface="Times New Roman" charset="0"/>
              <a:ea typeface="MS PGothic" charset="-128"/>
            </a:endParaRPr>
          </a:p>
        </p:txBody>
      </p:sp>
      <p:sp>
        <p:nvSpPr>
          <p:cNvPr id="252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0A3C65-3F78-1848-BB98-B6F61DDBA2E8}" type="slidenum">
              <a:rPr lang="en-US" altLang="en-US" sz="1200"/>
              <a:pPr eaLnBrk="1" hangingPunct="1"/>
              <a:t>92</a:t>
            </a:fld>
            <a:endParaRPr lang="en-US" altLang="en-US" sz="1200" dirty="0"/>
          </a:p>
        </p:txBody>
      </p:sp>
    </p:spTree>
    <p:extLst>
      <p:ext uri="{BB962C8B-B14F-4D97-AF65-F5344CB8AC3E}">
        <p14:creationId xmlns:p14="http://schemas.microsoft.com/office/powerpoint/2010/main" val="12363420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dirty="0"/>
              <a:t>Lecture Outline</a:t>
            </a:r>
          </a:p>
          <a:p>
            <a:pPr marL="228600" indent="-228600">
              <a:spcBef>
                <a:spcPts val="600"/>
              </a:spcBef>
              <a:spcAft>
                <a:spcPts val="600"/>
              </a:spcAft>
              <a:defRPr/>
            </a:pPr>
            <a:endParaRPr lang="en-US" altLang="en-US" dirty="0">
              <a:cs typeface="Times New Roman" pitchFamily="18" charset="0"/>
            </a:endParaRPr>
          </a:p>
          <a:p>
            <a:pPr>
              <a:defRPr/>
            </a:pPr>
            <a:r>
              <a:rPr lang="en-US" dirty="0"/>
              <a:t>B.    One organism that produces direct effects of food poisoning is the </a:t>
            </a:r>
            <a:r>
              <a:rPr lang="en-US" i="1" dirty="0"/>
              <a:t>Salmonella</a:t>
            </a:r>
            <a:r>
              <a:rPr lang="en-US" b="1" i="1" dirty="0"/>
              <a:t> </a:t>
            </a:r>
            <a:r>
              <a:rPr lang="en-US" dirty="0"/>
              <a:t>bacterium.</a:t>
            </a:r>
            <a:endParaRPr lang="en-IN" b="1" dirty="0"/>
          </a:p>
        </p:txBody>
      </p:sp>
      <p:sp>
        <p:nvSpPr>
          <p:cNvPr id="253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2BFEDD-9C17-D845-BCBA-E2A9B4C3E80C}" type="slidenum">
              <a:rPr lang="en-US" altLang="en-US" sz="1200"/>
              <a:pPr eaLnBrk="1" hangingPunct="1"/>
              <a:t>93</a:t>
            </a:fld>
            <a:endParaRPr lang="en-US" altLang="en-US" sz="1200" dirty="0"/>
          </a:p>
        </p:txBody>
      </p:sp>
    </p:spTree>
    <p:extLst>
      <p:ext uri="{BB962C8B-B14F-4D97-AF65-F5344CB8AC3E}">
        <p14:creationId xmlns:p14="http://schemas.microsoft.com/office/powerpoint/2010/main" val="1493685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indent="-228600">
              <a:spcBef>
                <a:spcPts val="0"/>
              </a:spcBef>
              <a:spcAft>
                <a:spcPts val="300"/>
              </a:spcAft>
              <a:tabLst>
                <a:tab pos="457200" algn="l"/>
              </a:tabLst>
              <a:defRPr/>
            </a:pPr>
            <a:r>
              <a:rPr lang="en-US" altLang="en-US" dirty="0">
                <a:cs typeface="ＭＳ Ｐゴシック" charset="0"/>
              </a:rPr>
              <a:t>Lecture Outline</a:t>
            </a:r>
          </a:p>
          <a:p>
            <a:pPr indent="-228600">
              <a:spcBef>
                <a:spcPts val="0"/>
              </a:spcBef>
              <a:spcAft>
                <a:spcPts val="300"/>
              </a:spcAft>
              <a:tabLst>
                <a:tab pos="457200" algn="l"/>
              </a:tabLst>
              <a:defRPr/>
            </a:pPr>
            <a:endParaRPr lang="en-US" altLang="en-US" dirty="0">
              <a:cs typeface="ＭＳ Ｐゴシック" charset="0"/>
            </a:endParaRPr>
          </a:p>
          <a:p>
            <a:pPr>
              <a:defRPr/>
            </a:pPr>
            <a:r>
              <a:rPr lang="en-US" dirty="0"/>
              <a:t>1.    Salmonellosis is characterized by severe gastrointestinal symptoms within 72 hours of ingestion, including nausea, vomiting, abdominal pain, and diarrhea.</a:t>
            </a:r>
            <a:endParaRPr lang="en-IN" dirty="0"/>
          </a:p>
          <a:p>
            <a:pPr>
              <a:defRPr/>
            </a:pPr>
            <a:r>
              <a:rPr lang="en-US" dirty="0"/>
              <a:t>2.    Proper cooking kills bacteria, and proper cleanliness in the kitchen prevents the contamination of uncooked foods.</a:t>
            </a:r>
            <a:endParaRPr lang="en-IN" dirty="0"/>
          </a:p>
        </p:txBody>
      </p:sp>
      <p:sp>
        <p:nvSpPr>
          <p:cNvPr id="254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5375B6-C149-314E-85B3-576FC51626DA}" type="slidenum">
              <a:rPr lang="en-US" altLang="en-US" sz="1200"/>
              <a:pPr eaLnBrk="1" hangingPunct="1"/>
              <a:t>94</a:t>
            </a:fld>
            <a:endParaRPr lang="en-US" altLang="en-US" sz="1200" dirty="0"/>
          </a:p>
        </p:txBody>
      </p:sp>
    </p:spTree>
    <p:extLst>
      <p:ext uri="{BB962C8B-B14F-4D97-AF65-F5344CB8AC3E}">
        <p14:creationId xmlns:p14="http://schemas.microsoft.com/office/powerpoint/2010/main" val="280633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C.    The more common cause of food poisoning is the ingestion of powerful toxins produced by bacteria, often in leftovers.</a:t>
            </a:r>
            <a:endParaRPr lang="en-IN" b="1" dirty="0"/>
          </a:p>
          <a:p>
            <a:pPr>
              <a:defRPr/>
            </a:pPr>
            <a:r>
              <a:rPr lang="en-US" dirty="0"/>
              <a:t>       1.    The bacterium </a:t>
            </a:r>
            <a:r>
              <a:rPr lang="en-US" i="1" dirty="0"/>
              <a:t>Staphylococcus </a:t>
            </a:r>
            <a:r>
              <a:rPr lang="en-US" dirty="0"/>
              <a:t>is quick to grow and produce toxins in food.</a:t>
            </a:r>
            <a:endParaRPr lang="en-IN" dirty="0"/>
          </a:p>
          <a:p>
            <a:pPr>
              <a:defRPr/>
            </a:pPr>
            <a:r>
              <a:rPr lang="en-US" dirty="0"/>
              <a:t>       2.    Foods left unrefrigerated are a common vehicle.</a:t>
            </a:r>
            <a:endParaRPr lang="en-IN" dirty="0"/>
          </a:p>
          <a:p>
            <a:pPr>
              <a:defRPr/>
            </a:pPr>
            <a:r>
              <a:rPr lang="en-US" dirty="0"/>
              <a:t>       3.    Results in sudden GI symptoms, including nausea, vomiting, and diarrhea</a:t>
            </a:r>
            <a:endParaRPr lang="en-IN" dirty="0"/>
          </a:p>
          <a:p>
            <a:pPr>
              <a:defRPr/>
            </a:pPr>
            <a:r>
              <a:rPr lang="en-US" dirty="0"/>
              <a:t>       4.    Symptoms usually start within 2 to 3 hours after ingestion or as long as 8 to 12 hours after ingestion.</a:t>
            </a:r>
            <a:endParaRPr lang="en-IN" dirty="0"/>
          </a:p>
        </p:txBody>
      </p:sp>
      <p:sp>
        <p:nvSpPr>
          <p:cNvPr id="256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A998B1-BB8D-CE47-BA96-7D77590CFCA8}" type="slidenum">
              <a:rPr lang="en-US" altLang="en-US" sz="1200"/>
              <a:pPr eaLnBrk="1" hangingPunct="1"/>
              <a:t>95</a:t>
            </a:fld>
            <a:endParaRPr lang="en-US" altLang="en-US" sz="1200" dirty="0"/>
          </a:p>
        </p:txBody>
      </p:sp>
    </p:spTree>
    <p:extLst>
      <p:ext uri="{BB962C8B-B14F-4D97-AF65-F5344CB8AC3E}">
        <p14:creationId xmlns:p14="http://schemas.microsoft.com/office/powerpoint/2010/main" val="13623930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D.    The most severe form of toxin ingestion is botulism.</a:t>
            </a:r>
            <a:endParaRPr lang="en-IN" b="1" dirty="0"/>
          </a:p>
          <a:p>
            <a:pPr>
              <a:defRPr/>
            </a:pPr>
            <a:r>
              <a:rPr lang="en-US" dirty="0"/>
              <a:t>        1.    Botulism can result from eating improperly canned food.</a:t>
            </a:r>
            <a:endParaRPr lang="en-IN" dirty="0"/>
          </a:p>
          <a:p>
            <a:pPr>
              <a:defRPr/>
            </a:pPr>
            <a:r>
              <a:rPr lang="en-US" dirty="0"/>
              <a:t>               a.    The spores of </a:t>
            </a:r>
            <a:r>
              <a:rPr lang="en-US" i="1" dirty="0"/>
              <a:t>Clostridium</a:t>
            </a:r>
            <a:r>
              <a:rPr lang="en-US" dirty="0"/>
              <a:t> bacteria grow and produce a toxin.</a:t>
            </a:r>
            <a:endParaRPr lang="en-IN" dirty="0"/>
          </a:p>
          <a:p>
            <a:pPr>
              <a:defRPr/>
            </a:pPr>
            <a:r>
              <a:rPr lang="en-US" dirty="0"/>
              <a:t>        2.    The symptoms are neurologic.</a:t>
            </a:r>
            <a:endParaRPr lang="en-IN" dirty="0"/>
          </a:p>
          <a:p>
            <a:pPr>
              <a:defRPr/>
            </a:pPr>
            <a:r>
              <a:rPr lang="en-US" dirty="0"/>
              <a:t>               a.    Blurring of vision</a:t>
            </a:r>
            <a:endParaRPr lang="en-IN" dirty="0"/>
          </a:p>
          <a:p>
            <a:pPr>
              <a:defRPr/>
            </a:pPr>
            <a:r>
              <a:rPr lang="en-US" dirty="0"/>
              <a:t>               b.    Weakness</a:t>
            </a:r>
            <a:endParaRPr lang="en-IN" dirty="0"/>
          </a:p>
          <a:p>
            <a:pPr>
              <a:defRPr/>
            </a:pPr>
            <a:r>
              <a:rPr lang="en-US" dirty="0"/>
              <a:t>               c.    Difficulty in speaking and breathing</a:t>
            </a:r>
            <a:endParaRPr lang="en-IN" dirty="0"/>
          </a:p>
          <a:p>
            <a:pPr>
              <a:defRPr/>
            </a:pPr>
            <a:r>
              <a:rPr lang="en-US" dirty="0"/>
              <a:t>        3.    Often fatal, symptoms may develop within the first 24 hours after ingestion or as long as 4 days later.</a:t>
            </a:r>
            <a:endParaRPr lang="en-IN" dirty="0"/>
          </a:p>
        </p:txBody>
      </p:sp>
      <p:sp>
        <p:nvSpPr>
          <p:cNvPr id="257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7D8B3B1-657B-4A42-B587-0673C488E951}" type="slidenum">
              <a:rPr lang="en-US" altLang="en-US" sz="1200"/>
              <a:pPr eaLnBrk="1" hangingPunct="1"/>
              <a:t>96</a:t>
            </a:fld>
            <a:endParaRPr lang="en-US" altLang="en-US" sz="1200" dirty="0"/>
          </a:p>
        </p:txBody>
      </p:sp>
    </p:spTree>
    <p:extLst>
      <p:ext uri="{BB962C8B-B14F-4D97-AF65-F5344CB8AC3E}">
        <p14:creationId xmlns:p14="http://schemas.microsoft.com/office/powerpoint/2010/main" val="12685403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228600" indent="-228600">
              <a:spcBef>
                <a:spcPts val="600"/>
              </a:spcBef>
              <a:spcAft>
                <a:spcPts val="600"/>
              </a:spcAft>
              <a:defRPr/>
            </a:pPr>
            <a:r>
              <a:rPr lang="en-US" altLang="en-US" dirty="0">
                <a:cs typeface="ＭＳ Ｐゴシック" charset="0"/>
              </a:rPr>
              <a:t>Lecture Outline</a:t>
            </a:r>
          </a:p>
          <a:p>
            <a:pPr marL="228600" indent="-228600">
              <a:spcBef>
                <a:spcPts val="600"/>
              </a:spcBef>
              <a:spcAft>
                <a:spcPts val="600"/>
              </a:spcAft>
              <a:defRPr/>
            </a:pPr>
            <a:endParaRPr lang="en-US" dirty="0">
              <a:latin typeface="Times New Roman"/>
              <a:ea typeface="Times New Roman"/>
              <a:cs typeface="ＭＳ Ｐゴシック" charset="0"/>
            </a:endParaRPr>
          </a:p>
          <a:p>
            <a:pPr>
              <a:defRPr/>
            </a:pPr>
            <a:r>
              <a:rPr lang="en-US" dirty="0"/>
              <a:t>E.    In general, do not try to determine the specific cause of acute gastrointestinal problems.</a:t>
            </a:r>
            <a:endParaRPr lang="en-IN" b="1" dirty="0"/>
          </a:p>
          <a:p>
            <a:pPr>
              <a:defRPr/>
            </a:pPr>
            <a:r>
              <a:rPr lang="en-US" dirty="0"/>
              <a:t>      1.    Gather as much history as possible from the patient and transport him or her promptly to the hospital.</a:t>
            </a:r>
            <a:endParaRPr lang="en-IN" dirty="0"/>
          </a:p>
          <a:p>
            <a:pPr>
              <a:defRPr/>
            </a:pPr>
            <a:r>
              <a:rPr lang="en-US" dirty="0"/>
              <a:t>      2.    When two or more persons in one group have the same illness, you should take along some of the suspected food.</a:t>
            </a:r>
            <a:endParaRPr lang="en-IN" dirty="0"/>
          </a:p>
        </p:txBody>
      </p:sp>
      <p:sp>
        <p:nvSpPr>
          <p:cNvPr id="258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86C080-7F47-9042-B170-BAB373A0FA63}" type="slidenum">
              <a:rPr lang="en-US" altLang="en-US" sz="1200"/>
              <a:pPr eaLnBrk="1" hangingPunct="1"/>
              <a:t>97</a:t>
            </a:fld>
            <a:endParaRPr lang="en-US" altLang="en-US" sz="1200" dirty="0"/>
          </a:p>
        </p:txBody>
      </p:sp>
    </p:spTree>
    <p:extLst>
      <p:ext uri="{BB962C8B-B14F-4D97-AF65-F5344CB8AC3E}">
        <p14:creationId xmlns:p14="http://schemas.microsoft.com/office/powerpoint/2010/main" val="13917468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00"/>
              </a:spcBef>
              <a:spcAft>
                <a:spcPts val="600"/>
              </a:spcAft>
            </a:pPr>
            <a:r>
              <a:rPr lang="en-US" altLang="en-US" sz="1800" dirty="0">
                <a:latin typeface="Times New Roman" charset="0"/>
                <a:ea typeface="MS PGothic" charset="-128"/>
              </a:rPr>
              <a:t>Lecture Outline</a:t>
            </a:r>
          </a:p>
          <a:p>
            <a:pPr>
              <a:spcBef>
                <a:spcPts val="1800"/>
              </a:spcBef>
              <a:spcAft>
                <a:spcPts val="600"/>
              </a:spcAft>
            </a:pPr>
            <a:endParaRPr lang="en-US" altLang="en-US" sz="1800" dirty="0">
              <a:latin typeface="Times New Roman" charset="0"/>
              <a:ea typeface="MS PGothic" charset="-128"/>
            </a:endParaRPr>
          </a:p>
          <a:p>
            <a:pPr>
              <a:spcBef>
                <a:spcPts val="1800"/>
              </a:spcBef>
              <a:spcAft>
                <a:spcPts val="600"/>
              </a:spcAft>
            </a:pPr>
            <a:r>
              <a:rPr lang="en-US" altLang="en-US" sz="1800" dirty="0">
                <a:latin typeface="Times New Roman" charset="0"/>
                <a:ea typeface="MS PGothic" charset="-128"/>
              </a:rPr>
              <a:t>VIII. Plant Poisoning</a:t>
            </a:r>
          </a:p>
          <a:p>
            <a:r>
              <a:rPr lang="en-US" altLang="en-US" dirty="0">
                <a:latin typeface="Times New Roman" charset="0"/>
                <a:ea typeface="MS PGothic" charset="-128"/>
              </a:rPr>
              <a:t>A.    There are tens of thousands of cases of plant poisoning annually.</a:t>
            </a:r>
            <a:endParaRPr lang="en-IN" altLang="en-US" b="1" dirty="0">
              <a:latin typeface="Times New Roman" charset="0"/>
              <a:ea typeface="MS PGothic" charset="-128"/>
            </a:endParaRPr>
          </a:p>
          <a:p>
            <a:r>
              <a:rPr lang="en-US" altLang="en-US" dirty="0">
                <a:latin typeface="Times New Roman" charset="0"/>
                <a:ea typeface="MS PGothic" charset="-128"/>
              </a:rPr>
              <a:t>       1.   Many household plants are poisonous if ingested.</a:t>
            </a:r>
            <a:endParaRPr lang="en-IN" altLang="en-US" dirty="0">
              <a:latin typeface="Times New Roman" charset="0"/>
              <a:ea typeface="MS PGothic" charset="-128"/>
            </a:endParaRPr>
          </a:p>
          <a:p>
            <a:r>
              <a:rPr lang="en-US" altLang="en-US" dirty="0">
                <a:latin typeface="Times New Roman" charset="0"/>
                <a:ea typeface="MS PGothic" charset="-128"/>
              </a:rPr>
              <a:t>       </a:t>
            </a:r>
            <a:r>
              <a:rPr lang="fr-FR" altLang="en-US" dirty="0">
                <a:latin typeface="Times New Roman" charset="0"/>
                <a:ea typeface="MS PGothic" charset="-128"/>
              </a:rPr>
              <a:t>2.   </a:t>
            </a:r>
            <a:r>
              <a:rPr lang="fr-FR" altLang="en-US" dirty="0" err="1">
                <a:latin typeface="Times New Roman" charset="0"/>
                <a:ea typeface="MS PGothic" charset="-128"/>
              </a:rPr>
              <a:t>Some</a:t>
            </a:r>
            <a:r>
              <a:rPr lang="fr-FR" altLang="en-US" dirty="0">
                <a:latin typeface="Times New Roman" charset="0"/>
                <a:ea typeface="MS PGothic" charset="-128"/>
              </a:rPr>
              <a:t> cause local skin irritation.</a:t>
            </a:r>
            <a:endParaRPr lang="en-IN" altLang="en-US" dirty="0">
              <a:latin typeface="Times New Roman" charset="0"/>
              <a:ea typeface="MS PGothic" charset="-128"/>
            </a:endParaRPr>
          </a:p>
          <a:p>
            <a:r>
              <a:rPr lang="fr-FR" altLang="en-US" dirty="0">
                <a:latin typeface="Times New Roman" charset="0"/>
                <a:ea typeface="MS PGothic" charset="-128"/>
              </a:rPr>
              <a:t>       </a:t>
            </a:r>
            <a:r>
              <a:rPr lang="en-US" altLang="en-US" dirty="0">
                <a:latin typeface="Times New Roman" charset="0"/>
                <a:ea typeface="MS PGothic" charset="-128"/>
              </a:rPr>
              <a:t>3.   Some can affect the circulatory system, the gastrointestinal tract, or the CNS.</a:t>
            </a:r>
            <a:endParaRPr lang="en-IN" altLang="en-US" dirty="0">
              <a:latin typeface="Times New Roman" charset="0"/>
              <a:ea typeface="MS PGothic" charset="-128"/>
            </a:endParaRPr>
          </a:p>
        </p:txBody>
      </p:sp>
      <p:sp>
        <p:nvSpPr>
          <p:cNvPr id="259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688B2F8-1DEB-C946-AB3E-047D8771C341}" type="slidenum">
              <a:rPr lang="en-US" altLang="en-US" sz="1200"/>
              <a:pPr eaLnBrk="1" hangingPunct="1"/>
              <a:t>98</a:t>
            </a:fld>
            <a:endParaRPr lang="en-US" altLang="en-US" sz="1200" dirty="0"/>
          </a:p>
        </p:txBody>
      </p:sp>
    </p:spTree>
    <p:extLst>
      <p:ext uri="{BB962C8B-B14F-4D97-AF65-F5344CB8AC3E}">
        <p14:creationId xmlns:p14="http://schemas.microsoft.com/office/powerpoint/2010/main" val="4992224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ln/>
        </p:spPr>
      </p:sp>
      <p:sp>
        <p:nvSpPr>
          <p:cNvPr id="26009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spcBef>
                <a:spcPts val="600"/>
              </a:spcBef>
              <a:spcAft>
                <a:spcPts val="600"/>
              </a:spcAft>
              <a:defRPr/>
            </a:pPr>
            <a:r>
              <a:rPr lang="en-US" altLang="en-US" sz="1400" dirty="0"/>
              <a:t>Lecture Outline</a:t>
            </a:r>
          </a:p>
          <a:p>
            <a:pPr marL="228600" indent="-228600">
              <a:spcBef>
                <a:spcPts val="600"/>
              </a:spcBef>
              <a:spcAft>
                <a:spcPts val="600"/>
              </a:spcAft>
              <a:defRPr/>
            </a:pPr>
            <a:endParaRPr lang="en-US" altLang="en-US" sz="1400" dirty="0">
              <a:cs typeface="Times New Roman" pitchFamily="18" charset="0"/>
            </a:endParaRPr>
          </a:p>
          <a:p>
            <a:pPr>
              <a:defRPr/>
            </a:pPr>
            <a:r>
              <a:rPr lang="en-US" dirty="0"/>
              <a:t>B.    It is impossible to memorize every plant and poison, let alone their effects.</a:t>
            </a:r>
            <a:endParaRPr lang="en-IN" b="1" dirty="0"/>
          </a:p>
          <a:p>
            <a:pPr>
              <a:defRPr/>
            </a:pPr>
            <a:r>
              <a:rPr lang="en-US" dirty="0"/>
              <a:t>      1.    Assess the patient’s airway and vital signs.</a:t>
            </a:r>
            <a:endParaRPr lang="en-IN" dirty="0"/>
          </a:p>
          <a:p>
            <a:pPr>
              <a:defRPr/>
            </a:pPr>
            <a:r>
              <a:rPr lang="en-US" dirty="0"/>
              <a:t>      2.    Notify the regional poison center for assistance in identifying the plant.</a:t>
            </a:r>
            <a:endParaRPr lang="en-IN" dirty="0"/>
          </a:p>
          <a:p>
            <a:pPr>
              <a:defRPr/>
            </a:pPr>
            <a:r>
              <a:rPr lang="en-US" dirty="0"/>
              <a:t>      3.    Take the plant to the emergency department.</a:t>
            </a:r>
            <a:endParaRPr lang="en-IN" dirty="0"/>
          </a:p>
          <a:p>
            <a:pPr>
              <a:defRPr/>
            </a:pPr>
            <a:r>
              <a:rPr lang="en-US" dirty="0"/>
              <a:t>		</a:t>
            </a:r>
            <a:endParaRPr lang="en-IN" dirty="0"/>
          </a:p>
        </p:txBody>
      </p:sp>
      <p:sp>
        <p:nvSpPr>
          <p:cNvPr id="260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6D0F778-8B04-454B-88DF-B24B6D6B7B6E}" type="slidenum">
              <a:rPr lang="en-US" altLang="en-US" sz="1200"/>
              <a:pPr eaLnBrk="1" hangingPunct="1"/>
              <a:t>99</a:t>
            </a:fld>
            <a:endParaRPr lang="en-US" altLang="en-US" sz="1200" dirty="0"/>
          </a:p>
        </p:txBody>
      </p:sp>
    </p:spTree>
    <p:extLst>
      <p:ext uri="{BB962C8B-B14F-4D97-AF65-F5344CB8AC3E}">
        <p14:creationId xmlns:p14="http://schemas.microsoft.com/office/powerpoint/2010/main" val="21235200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show common poisonous plants: Dieffenbachia (A), Mistletoe (B), Castor Bean (C), Nightshade (D), Foxglove (E), Rhododendron (F)</a:t>
            </a:r>
          </a:p>
        </p:txBody>
      </p:sp>
      <p:sp>
        <p:nvSpPr>
          <p:cNvPr id="261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3EDA11-31FA-FD4E-B3CE-2A13EEDC7976}" type="slidenum">
              <a:rPr lang="en-US" altLang="en-US" sz="1200"/>
              <a:pPr eaLnBrk="1" hangingPunct="1"/>
              <a:t>100</a:t>
            </a:fld>
            <a:endParaRPr lang="en-US" altLang="en-US" sz="1200" dirty="0"/>
          </a:p>
        </p:txBody>
      </p:sp>
    </p:spTree>
    <p:extLst>
      <p:ext uri="{BB962C8B-B14F-4D97-AF65-F5344CB8AC3E}">
        <p14:creationId xmlns:p14="http://schemas.microsoft.com/office/powerpoint/2010/main" val="202982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0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22</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altLang="en-US" dirty="0"/>
              <a:t>Toxicology</a:t>
            </a:r>
            <a:endParaRPr lang="en-US" dirty="0"/>
          </a:p>
        </p:txBody>
      </p:sp>
      <p:pic>
        <p:nvPicPr>
          <p:cNvPr id="2" name="Picture 1" descr="9781284243758_CVRF_3D5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0550" y="0"/>
            <a:ext cx="5621450"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defRPr/>
            </a:pPr>
            <a:r>
              <a:rPr lang="en-US" dirty="0">
                <a:cs typeface="+mj-cs"/>
              </a:rPr>
              <a:t>Identifying the Patient and the Poison </a:t>
            </a:r>
            <a:r>
              <a:rPr lang="en-US" sz="2000" b="0" dirty="0">
                <a:cs typeface="+mj-cs"/>
              </a:rPr>
              <a:t>(4 of 6)</a:t>
            </a:r>
          </a:p>
        </p:txBody>
      </p:sp>
      <p:sp>
        <p:nvSpPr>
          <p:cNvPr id="13315" name="Content Placeholder 2"/>
          <p:cNvSpPr>
            <a:spLocks noGrp="1"/>
          </p:cNvSpPr>
          <p:nvPr>
            <p:ph idx="1"/>
          </p:nvPr>
        </p:nvSpPr>
        <p:spPr/>
        <p:txBody>
          <a:bodyPr rIns="228600"/>
          <a:lstStyle/>
          <a:p>
            <a:pPr>
              <a:spcBef>
                <a:spcPct val="35000"/>
              </a:spcBef>
            </a:pPr>
            <a:r>
              <a:rPr lang="en-US" altLang="en-US" dirty="0"/>
              <a:t>If possible, ask the patient:</a:t>
            </a:r>
          </a:p>
          <a:p>
            <a:pPr lvl="1">
              <a:spcBef>
                <a:spcPts val="800"/>
              </a:spcBef>
            </a:pPr>
            <a:r>
              <a:rPr lang="en-US" altLang="en-US" dirty="0"/>
              <a:t>What substance did you take?</a:t>
            </a:r>
          </a:p>
          <a:p>
            <a:pPr lvl="1">
              <a:spcBef>
                <a:spcPts val="800"/>
              </a:spcBef>
            </a:pPr>
            <a:r>
              <a:rPr lang="en-US" altLang="en-US" dirty="0"/>
              <a:t>When did you take it (or become exposed to it)?</a:t>
            </a:r>
          </a:p>
          <a:p>
            <a:pPr lvl="1">
              <a:spcBef>
                <a:spcPts val="800"/>
              </a:spcBef>
            </a:pPr>
            <a:r>
              <a:rPr lang="en-US" altLang="en-US" dirty="0"/>
              <a:t>How much did you ingest?</a:t>
            </a:r>
          </a:p>
          <a:p>
            <a:pPr lvl="1">
              <a:spcBef>
                <a:spcPts val="800"/>
              </a:spcBef>
            </a:pPr>
            <a:r>
              <a:rPr lang="en-US" altLang="en-US" dirty="0"/>
              <a:t>Did you have anything to eat or drink before or after you took it?</a:t>
            </a:r>
          </a:p>
          <a:p>
            <a:pPr lvl="1">
              <a:spcBef>
                <a:spcPts val="800"/>
              </a:spcBef>
            </a:pPr>
            <a:r>
              <a:rPr lang="en-US" altLang="en-US" dirty="0"/>
              <a:t>Has anyone given you an antidote or any substance orally since you ingested it? </a:t>
            </a:r>
          </a:p>
          <a:p>
            <a:pPr lvl="1">
              <a:spcBef>
                <a:spcPts val="800"/>
              </a:spcBef>
            </a:pPr>
            <a:r>
              <a:rPr lang="en-US" altLang="en-US" dirty="0"/>
              <a:t>How much do you weigh?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lnSpc>
                <a:spcPct val="85000"/>
              </a:lnSpc>
              <a:defRPr/>
            </a:pPr>
            <a:r>
              <a:rPr lang="en-US" dirty="0">
                <a:cs typeface="+mj-cs"/>
              </a:rPr>
              <a:t>Plant Poisoning </a:t>
            </a:r>
            <a:r>
              <a:rPr lang="en-US" sz="2000" b="0" dirty="0">
                <a:cs typeface="+mj-cs"/>
              </a:rPr>
              <a:t>(3 of 4)</a:t>
            </a:r>
          </a:p>
        </p:txBody>
      </p:sp>
      <p:pic>
        <p:nvPicPr>
          <p:cNvPr id="12290" name="Picture 2" descr="Photo A shows the leaves of a dieffenbachia plant. Photo B shows a mistletoe plant. Photo C shows castor bea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50" y="1278743"/>
            <a:ext cx="6794500" cy="207917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Photo D to M show the following plants: D. Nightshade. E. Foxglove. F. Rhododendr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96" y="3394843"/>
            <a:ext cx="6815258" cy="25046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462364" y="5883263"/>
            <a:ext cx="7538886" cy="923330"/>
          </a:xfrm>
          <a:prstGeom prst="rect">
            <a:avLst/>
          </a:prstGeom>
        </p:spPr>
        <p:txBody>
          <a:bodyPr wrap="square">
            <a:spAutoFit/>
          </a:bodyPr>
          <a:lstStyle/>
          <a:p>
            <a:r>
              <a:rPr lang="en-US" b="1" dirty="0"/>
              <a:t>FIGURE 22-10 </a:t>
            </a:r>
            <a:r>
              <a:rPr lang="en-US" dirty="0"/>
              <a:t>The toxins in these common poisonous plants are often ingested or absorbed through the skin. </a:t>
            </a:r>
            <a:r>
              <a:rPr lang="en-US" b="1" dirty="0"/>
              <a:t>A. </a:t>
            </a:r>
            <a:r>
              <a:rPr lang="en-US" dirty="0"/>
              <a:t>Dieffenbachia. </a:t>
            </a:r>
            <a:r>
              <a:rPr lang="en-US" b="1" dirty="0"/>
              <a:t>B. </a:t>
            </a:r>
            <a:r>
              <a:rPr lang="en-US" dirty="0"/>
              <a:t>Mistletoe. </a:t>
            </a:r>
            <a:r>
              <a:rPr lang="en-US" b="1" dirty="0"/>
              <a:t>C. </a:t>
            </a:r>
            <a:r>
              <a:rPr lang="en-US" dirty="0"/>
              <a:t>Castor bean. </a:t>
            </a:r>
          </a:p>
          <a:p>
            <a:r>
              <a:rPr lang="en-US" b="1" dirty="0"/>
              <a:t>D. </a:t>
            </a:r>
            <a:r>
              <a:rPr lang="en-US" dirty="0"/>
              <a:t>Nightshade. </a:t>
            </a:r>
            <a:r>
              <a:rPr lang="en-US" b="1" dirty="0"/>
              <a:t>E. </a:t>
            </a:r>
            <a:r>
              <a:rPr lang="en-US" dirty="0"/>
              <a:t>Foxglove. </a:t>
            </a:r>
            <a:r>
              <a:rPr lang="en-US" b="1" dirty="0"/>
              <a:t>F. </a:t>
            </a:r>
            <a:r>
              <a:rPr lang="en-US" dirty="0"/>
              <a:t>Rhododendron</a:t>
            </a:r>
          </a:p>
        </p:txBody>
      </p:sp>
      <p:sp>
        <p:nvSpPr>
          <p:cNvPr id="9" name="Rectangle 8"/>
          <p:cNvSpPr/>
          <p:nvPr/>
        </p:nvSpPr>
        <p:spPr>
          <a:xfrm rot="16200000">
            <a:off x="7500491" y="3172982"/>
            <a:ext cx="4496365" cy="707886"/>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Andriy </a:t>
            </a:r>
            <a:r>
              <a:rPr lang="en-US" sz="1000" dirty="0" err="1">
                <a:latin typeface="Arial" panose="020B0604020202020204" pitchFamily="34" charset="0"/>
                <a:cs typeface="Arial" panose="020B0604020202020204" pitchFamily="34" charset="0"/>
              </a:rPr>
              <a:t>Doriy</a:t>
            </a:r>
            <a:r>
              <a:rPr lang="en-US" sz="1000" dirty="0">
                <a:latin typeface="Arial" panose="020B0604020202020204" pitchFamily="34" charset="0"/>
                <a:cs typeface="Arial" panose="020B0604020202020204" pitchFamily="34" charset="0"/>
              </a:rPr>
              <a:t>/Shutterstock;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Robert Johnson/Shutterstock; </a:t>
            </a:r>
          </a:p>
          <a:p>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Courtesy of Brian </a:t>
            </a:r>
            <a:r>
              <a:rPr lang="en-US" sz="1000" dirty="0" err="1">
                <a:latin typeface="Arial" panose="020B0604020202020204" pitchFamily="34" charset="0"/>
                <a:cs typeface="Arial" panose="020B0604020202020204" pitchFamily="34" charset="0"/>
              </a:rPr>
              <a:t>Prechtel</a:t>
            </a:r>
            <a:r>
              <a:rPr lang="en-US" sz="1000" dirty="0">
                <a:latin typeface="Arial" panose="020B0604020202020204" pitchFamily="34" charset="0"/>
                <a:cs typeface="Arial" panose="020B0604020202020204" pitchFamily="34" charset="0"/>
              </a:rPr>
              <a:t>/USDA. </a:t>
            </a:r>
            <a:r>
              <a:rPr lang="en-US" sz="1000" b="1" dirty="0"/>
              <a:t>D: </a:t>
            </a:r>
            <a:r>
              <a:rPr lang="en-US" sz="1000" dirty="0"/>
              <a:t>© H. </a:t>
            </a:r>
            <a:r>
              <a:rPr lang="en-US" sz="1000" dirty="0" err="1"/>
              <a:t>Brauer</a:t>
            </a:r>
            <a:r>
              <a:rPr lang="en-US" sz="1000" dirty="0"/>
              <a:t>/Shutterstock; </a:t>
            </a:r>
          </a:p>
          <a:p>
            <a:r>
              <a:rPr lang="en-US" sz="1000" b="1" dirty="0">
                <a:latin typeface="Arial" panose="020B0604020202020204" pitchFamily="34" charset="0"/>
                <a:cs typeface="Arial" panose="020B0604020202020204" pitchFamily="34" charset="0"/>
              </a:rPr>
              <a:t>E: </a:t>
            </a:r>
            <a:r>
              <a:rPr lang="en-US" sz="1000" dirty="0">
                <a:latin typeface="Arial" panose="020B0604020202020204" pitchFamily="34" charset="0"/>
                <a:cs typeface="Arial" panose="020B0604020202020204" pitchFamily="34" charset="0"/>
              </a:rPr>
              <a:t>© Jean Ann Fitzhugh/Shutterstock; </a:t>
            </a:r>
            <a:r>
              <a:rPr lang="en-US" sz="1000" b="1" dirty="0">
                <a:latin typeface="Arial" panose="020B0604020202020204" pitchFamily="34" charset="0"/>
                <a:cs typeface="Arial" panose="020B0604020202020204" pitchFamily="34" charset="0"/>
              </a:rPr>
              <a:t>F: </a:t>
            </a:r>
            <a:r>
              <a:rPr lang="en-US" sz="1000" dirty="0">
                <a:latin typeface="Arial" panose="020B0604020202020204" pitchFamily="34" charset="0"/>
                <a:cs typeface="Arial" panose="020B0604020202020204" pitchFamily="34" charset="0"/>
              </a:rPr>
              <a:t>© Kateryna  hyzhnyak/Dreamstime.com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lnSpc>
                <a:spcPct val="85000"/>
              </a:lnSpc>
              <a:defRPr/>
            </a:pPr>
            <a:r>
              <a:rPr lang="en-US" dirty="0">
                <a:cs typeface="+mj-cs"/>
              </a:rPr>
              <a:t>Plant Poisoning </a:t>
            </a:r>
            <a:r>
              <a:rPr lang="en-US" sz="2000" b="0" dirty="0">
                <a:cs typeface="+mj-cs"/>
              </a:rPr>
              <a:t>(4 of 4)</a:t>
            </a:r>
          </a:p>
        </p:txBody>
      </p:sp>
      <p:pic>
        <p:nvPicPr>
          <p:cNvPr id="13314" name="Picture 2" descr="Photo D to M show the following plants: G. Jimsonweed. H. Death camas. I. Poison ivy. J. Poison oak. K. Pokeweed. L. Rosary pea. M. Poison sumac.&#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2" y="1447803"/>
            <a:ext cx="6242050" cy="46085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354262" y="6142939"/>
            <a:ext cx="6378575" cy="646331"/>
          </a:xfrm>
          <a:prstGeom prst="rect">
            <a:avLst/>
          </a:prstGeom>
        </p:spPr>
        <p:txBody>
          <a:bodyPr wrap="square">
            <a:spAutoFit/>
          </a:bodyPr>
          <a:lstStyle/>
          <a:p>
            <a:r>
              <a:rPr lang="en-US" b="1" dirty="0"/>
              <a:t>G. </a:t>
            </a:r>
            <a:r>
              <a:rPr lang="en-US" dirty="0"/>
              <a:t>Jimsonweed. </a:t>
            </a:r>
            <a:r>
              <a:rPr lang="en-US" b="1" dirty="0"/>
              <a:t>H. </a:t>
            </a:r>
            <a:r>
              <a:rPr lang="en-US" dirty="0"/>
              <a:t>Death camas. </a:t>
            </a:r>
            <a:r>
              <a:rPr lang="en-US" b="1" dirty="0"/>
              <a:t>I. </a:t>
            </a:r>
            <a:r>
              <a:rPr lang="en-US" dirty="0"/>
              <a:t>Poison ivy. </a:t>
            </a:r>
            <a:r>
              <a:rPr lang="en-US" b="1" dirty="0"/>
              <a:t>J. </a:t>
            </a:r>
            <a:r>
              <a:rPr lang="en-US" dirty="0"/>
              <a:t>Poison oak.</a:t>
            </a:r>
          </a:p>
          <a:p>
            <a:r>
              <a:rPr lang="en-US" b="1" dirty="0"/>
              <a:t>K. </a:t>
            </a:r>
            <a:r>
              <a:rPr lang="en-US" dirty="0"/>
              <a:t>Pokeweed. </a:t>
            </a:r>
            <a:r>
              <a:rPr lang="en-US" b="1" dirty="0"/>
              <a:t>L. </a:t>
            </a:r>
            <a:r>
              <a:rPr lang="en-US" dirty="0"/>
              <a:t>Rosary pea. </a:t>
            </a:r>
            <a:r>
              <a:rPr lang="en-US" b="1" dirty="0"/>
              <a:t>M. </a:t>
            </a:r>
            <a:r>
              <a:rPr lang="en-US" dirty="0"/>
              <a:t>Poison sumac.</a:t>
            </a:r>
          </a:p>
        </p:txBody>
      </p:sp>
      <p:sp>
        <p:nvSpPr>
          <p:cNvPr id="10" name="Rectangle 9"/>
          <p:cNvSpPr/>
          <p:nvPr/>
        </p:nvSpPr>
        <p:spPr>
          <a:xfrm rot="16200000">
            <a:off x="6547204" y="3140194"/>
            <a:ext cx="4847536" cy="861774"/>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G: </a:t>
            </a:r>
            <a:r>
              <a:rPr lang="en-US" sz="1000" dirty="0">
                <a:latin typeface="Arial" panose="020B0604020202020204" pitchFamily="34" charset="0"/>
                <a:cs typeface="Arial" panose="020B0604020202020204" pitchFamily="34" charset="0"/>
              </a:rPr>
              <a:t>© Travis Klein/Shutterstock; </a:t>
            </a:r>
            <a:r>
              <a:rPr lang="en-US" sz="1000" b="1" dirty="0">
                <a:latin typeface="Arial" panose="020B0604020202020204" pitchFamily="34" charset="0"/>
                <a:cs typeface="Arial" panose="020B0604020202020204" pitchFamily="34" charset="0"/>
              </a:rPr>
              <a:t>H: </a:t>
            </a:r>
            <a:r>
              <a:rPr lang="en-US" sz="1000" dirty="0">
                <a:latin typeface="Arial" panose="020B0604020202020204" pitchFamily="34" charset="0"/>
                <a:cs typeface="Arial" panose="020B0604020202020204" pitchFamily="34" charset="0"/>
              </a:rPr>
              <a:t>Courtesy of Walter </a:t>
            </a:r>
            <a:r>
              <a:rPr lang="en-US" sz="1000" dirty="0" err="1">
                <a:latin typeface="Arial" panose="020B0604020202020204" pitchFamily="34" charset="0"/>
                <a:cs typeface="Arial" panose="020B0604020202020204" pitchFamily="34" charset="0"/>
              </a:rPr>
              <a:t>Siegmund</a:t>
            </a:r>
            <a:r>
              <a:rPr lang="en-US" sz="1000" dirty="0">
                <a:latin typeface="Arial" panose="020B0604020202020204" pitchFamily="34" charset="0"/>
                <a:cs typeface="Arial" panose="020B0604020202020204" pitchFamily="34" charset="0"/>
              </a:rPr>
              <a:t>; </a:t>
            </a:r>
          </a:p>
          <a:p>
            <a:r>
              <a:rPr lang="en-US" sz="1000" b="1" dirty="0">
                <a:latin typeface="Arial" panose="020B0604020202020204" pitchFamily="34" charset="0"/>
                <a:cs typeface="Arial" panose="020B0604020202020204" pitchFamily="34" charset="0"/>
              </a:rPr>
              <a:t>I: </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LianeM</a:t>
            </a:r>
            <a:r>
              <a:rPr lang="en-US" sz="1000" dirty="0">
                <a:latin typeface="Arial" panose="020B0604020202020204" pitchFamily="34" charset="0"/>
                <a:cs typeface="Arial" panose="020B0604020202020204" pitchFamily="34" charset="0"/>
              </a:rPr>
              <a:t>/Shutterstock; </a:t>
            </a:r>
            <a:r>
              <a:rPr lang="en-US" sz="1000" b="1" dirty="0">
                <a:latin typeface="Arial" panose="020B0604020202020204" pitchFamily="34" charset="0"/>
                <a:cs typeface="Arial" panose="020B0604020202020204" pitchFamily="34" charset="0"/>
              </a:rPr>
              <a:t>J: </a:t>
            </a:r>
            <a:r>
              <a:rPr lang="en-US" sz="1000" dirty="0">
                <a:latin typeface="Arial" panose="020B0604020202020204" pitchFamily="34" charset="0"/>
                <a:cs typeface="Arial" panose="020B0604020202020204" pitchFamily="34" charset="0"/>
              </a:rPr>
              <a:t>© Forest &amp; Kim Starr [http://www.hear.org/starr/plants/]. Used with permission;  </a:t>
            </a:r>
            <a:r>
              <a:rPr lang="en-US" sz="1000" b="1" dirty="0">
                <a:latin typeface="Arial" panose="020B0604020202020204" pitchFamily="34" charset="0"/>
                <a:cs typeface="Arial" panose="020B0604020202020204" pitchFamily="34" charset="0"/>
              </a:rPr>
              <a:t>K: </a:t>
            </a:r>
            <a:r>
              <a:rPr lang="en-US" sz="1000" dirty="0">
                <a:latin typeface="Arial" panose="020B0604020202020204" pitchFamily="34" charset="0"/>
                <a:cs typeface="Arial" panose="020B0604020202020204" pitchFamily="34" charset="0"/>
              </a:rPr>
              <a:t>© Thomas Photography LLC/</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L: </a:t>
            </a:r>
            <a:r>
              <a:rPr lang="en-US" sz="1000" dirty="0">
                <a:latin typeface="Arial" panose="020B0604020202020204" pitchFamily="34" charset="0"/>
                <a:cs typeface="Arial" panose="020B0604020202020204" pitchFamily="34" charset="0"/>
              </a:rPr>
              <a:t>© Thomas J. Peterson/</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M: </a:t>
            </a:r>
            <a:r>
              <a:rPr lang="en-US" sz="1000" dirty="0">
                <a:latin typeface="Arial" panose="020B0604020202020204" pitchFamily="34" charset="0"/>
                <a:cs typeface="Arial" panose="020B0604020202020204" pitchFamily="34" charset="0"/>
              </a:rPr>
              <a:t>Courtesy of U.S. Fish &amp; Wildlife Service.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2643"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Which of the following questions is of LEAST pertinence for the EMT to ask a patient who intentionally overdosed on a medication?</a:t>
            </a:r>
          </a:p>
          <a:p>
            <a:pPr marL="1016000" lvl="1" indent="-444500">
              <a:spcBef>
                <a:spcPct val="35000"/>
              </a:spcBef>
              <a:buFontTx/>
              <a:buAutoNum type="alphaUcPeriod"/>
            </a:pPr>
            <a:r>
              <a:rPr lang="ja-JP" altLang="en-US"/>
              <a:t>“</a:t>
            </a:r>
            <a:r>
              <a:rPr lang="en-US" altLang="ja-JP" dirty="0"/>
              <a:t>How much do you weigh?</a:t>
            </a:r>
            <a:r>
              <a:rPr lang="ja-JP" altLang="en-US"/>
              <a:t>”</a:t>
            </a:r>
            <a:endParaRPr lang="en-US" altLang="ja-JP" dirty="0"/>
          </a:p>
          <a:p>
            <a:pPr marL="1016000" lvl="1" indent="-444500">
              <a:spcBef>
                <a:spcPct val="35000"/>
              </a:spcBef>
              <a:buFontTx/>
              <a:buAutoNum type="alphaUcPeriod"/>
            </a:pPr>
            <a:r>
              <a:rPr lang="ja-JP" altLang="en-US"/>
              <a:t>“</a:t>
            </a:r>
            <a:r>
              <a:rPr lang="en-US" altLang="ja-JP" dirty="0"/>
              <a:t>How much did you ingest?</a:t>
            </a:r>
            <a:r>
              <a:rPr lang="ja-JP" altLang="en-US"/>
              <a:t>”</a:t>
            </a:r>
            <a:endParaRPr lang="en-US" altLang="ja-JP" dirty="0"/>
          </a:p>
          <a:p>
            <a:pPr marL="1016000" lvl="1" indent="-444500">
              <a:spcBef>
                <a:spcPct val="35000"/>
              </a:spcBef>
              <a:buFontTx/>
              <a:buAutoNum type="alphaUcPeriod"/>
            </a:pPr>
            <a:r>
              <a:rPr lang="ja-JP" altLang="en-US"/>
              <a:t>“</a:t>
            </a:r>
            <a:r>
              <a:rPr lang="en-US" altLang="ja-JP" dirty="0"/>
              <a:t>What substance did you take?</a:t>
            </a:r>
            <a:r>
              <a:rPr lang="ja-JP" altLang="en-US"/>
              <a:t>”</a:t>
            </a:r>
            <a:endParaRPr lang="en-US" altLang="ja-JP" dirty="0"/>
          </a:p>
          <a:p>
            <a:pPr marL="1016000" lvl="1" indent="-444500">
              <a:spcBef>
                <a:spcPct val="35000"/>
              </a:spcBef>
              <a:buFontTx/>
              <a:buAutoNum type="alphaUcPeriod"/>
            </a:pPr>
            <a:r>
              <a:rPr lang="ja-JP" altLang="en-US"/>
              <a:t>“</a:t>
            </a:r>
            <a:r>
              <a:rPr lang="en-US" altLang="ja-JP" dirty="0"/>
              <a:t>Why did you take the medication?</a:t>
            </a:r>
            <a:r>
              <a:rPr lang="ja-JP" altLang="en-US"/>
              <a: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3667" name="Rectangle 3"/>
          <p:cNvSpPr>
            <a:spLocks noGrp="1" noChangeArrowheads="1"/>
          </p:cNvSpPr>
          <p:nvPr>
            <p:ph idx="1"/>
          </p:nvPr>
        </p:nvSpPr>
        <p:spPr/>
        <p:txBody>
          <a:bodyPr rIns="228600"/>
          <a:lstStyle/>
          <a:p>
            <a:pPr marL="0" indent="0">
              <a:lnSpc>
                <a:spcPct val="90000"/>
              </a:lnSpc>
              <a:buFontTx/>
              <a:buNone/>
            </a:pPr>
            <a:r>
              <a:rPr lang="en-US" altLang="en-US" b="1" dirty="0"/>
              <a:t>Answer:</a:t>
            </a:r>
            <a:r>
              <a:rPr lang="en-US" altLang="en-US" dirty="0">
                <a:solidFill>
                  <a:srgbClr val="F37021"/>
                </a:solidFill>
              </a:rPr>
              <a:t> </a:t>
            </a:r>
            <a:r>
              <a:rPr lang="en-US" altLang="en-US" b="1" dirty="0">
                <a:solidFill>
                  <a:srgbClr val="F37021"/>
                </a:solidFill>
              </a:rPr>
              <a:t>D</a:t>
            </a:r>
          </a:p>
          <a:p>
            <a:pPr marL="0" indent="0">
              <a:spcBef>
                <a:spcPct val="35000"/>
              </a:spcBef>
              <a:buFontTx/>
              <a:buNone/>
            </a:pPr>
            <a:r>
              <a:rPr lang="en-US" altLang="en-US" b="1" dirty="0"/>
              <a:t>Rationale: </a:t>
            </a:r>
            <a:r>
              <a:rPr lang="en-US" altLang="en-US" dirty="0"/>
              <a:t>Determining what the patient ingested, how much was ingested, and the patient</a:t>
            </a:r>
            <a:r>
              <a:rPr lang="ja-JP" altLang="en-US" dirty="0"/>
              <a:t>’</a:t>
            </a:r>
            <a:r>
              <a:rPr lang="en-US" altLang="ja-JP" dirty="0"/>
              <a:t>s weight are all pertinent and have a direct impact on the care that is provided during the acute phase. Why the patient ingested the medication does not have a direct impact on acute care; therefore, it is the least pertinent question to ask.</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4691" name="Rectangle 3"/>
          <p:cNvSpPr>
            <a:spLocks noGrp="1" noChangeArrowheads="1"/>
          </p:cNvSpPr>
          <p:nvPr>
            <p:ph idx="1"/>
          </p:nvPr>
        </p:nvSpPr>
        <p:spPr/>
        <p:txBody>
          <a:bodyPr rIns="228600"/>
          <a:lstStyle/>
          <a:p>
            <a:pPr marL="457200" indent="-457200">
              <a:spcBef>
                <a:spcPct val="35000"/>
              </a:spcBef>
              <a:buFontTx/>
              <a:buAutoNum type="arabicPeriod"/>
            </a:pPr>
            <a:r>
              <a:rPr lang="en-US" altLang="en-US" dirty="0"/>
              <a:t>Which of the following questions is of LEAST pertinence for the EMT to ask a patient who intentionally overdosed on a medication?</a:t>
            </a:r>
          </a:p>
          <a:p>
            <a:pPr marL="1016000" lvl="1" indent="-444500">
              <a:spcBef>
                <a:spcPct val="35000"/>
              </a:spcBef>
              <a:buFontTx/>
              <a:buAutoNum type="alphaUcPeriod"/>
            </a:pPr>
            <a:r>
              <a:rPr lang="ja-JP" altLang="en-US" dirty="0"/>
              <a:t>“</a:t>
            </a:r>
            <a:r>
              <a:rPr lang="en-US" altLang="ja-JP" dirty="0"/>
              <a:t>How much do you weigh?</a:t>
            </a:r>
            <a:r>
              <a:rPr lang="ja-JP" altLang="en-US" dirty="0"/>
              <a:t>”</a:t>
            </a:r>
            <a:br>
              <a:rPr lang="en-US" altLang="ja-JP" dirty="0"/>
            </a:br>
            <a:r>
              <a:rPr lang="en-US" altLang="ja-JP" b="1" dirty="0"/>
              <a:t>Rationale: </a:t>
            </a:r>
            <a:r>
              <a:rPr lang="en-US" altLang="ja-JP" dirty="0">
                <a:solidFill>
                  <a:srgbClr val="F37021"/>
                </a:solidFill>
              </a:rPr>
              <a:t>This is a very pertinent question and can impact treatment.</a:t>
            </a:r>
          </a:p>
          <a:p>
            <a:pPr marL="1016000" lvl="1" indent="-444500">
              <a:spcBef>
                <a:spcPct val="35000"/>
              </a:spcBef>
              <a:buFontTx/>
              <a:buAutoNum type="alphaUcPeriod"/>
            </a:pPr>
            <a:r>
              <a:rPr lang="ja-JP" altLang="en-US" dirty="0"/>
              <a:t>“</a:t>
            </a:r>
            <a:r>
              <a:rPr lang="en-US" altLang="ja-JP" dirty="0"/>
              <a:t>How much did you ingest?</a:t>
            </a:r>
            <a:r>
              <a:rPr lang="ja-JP" altLang="en-US" dirty="0"/>
              <a:t>”</a:t>
            </a:r>
            <a:br>
              <a:rPr lang="en-US" altLang="ja-JP" dirty="0"/>
            </a:br>
            <a:r>
              <a:rPr lang="en-US" altLang="ja-JP" b="1" dirty="0"/>
              <a:t>Rationale: </a:t>
            </a:r>
            <a:r>
              <a:rPr lang="en-US" altLang="ja-JP" dirty="0">
                <a:solidFill>
                  <a:srgbClr val="F37021"/>
                </a:solidFill>
              </a:rPr>
              <a:t>This is a very pertinent question and can impact treatment.</a:t>
            </a:r>
          </a:p>
          <a:p>
            <a:pPr marL="1016000" lvl="1" indent="-444500">
              <a:spcBef>
                <a:spcPct val="35000"/>
              </a:spcBef>
              <a:buFontTx/>
              <a:buAutoNum type="alphaUcPeriod" startAt="3"/>
            </a:pPr>
            <a:r>
              <a:rPr lang="ja-JP" altLang="en-US" dirty="0"/>
              <a:t>“</a:t>
            </a:r>
            <a:r>
              <a:rPr lang="en-US" altLang="ja-JP" dirty="0"/>
              <a:t>What substance did you take?</a:t>
            </a:r>
            <a:r>
              <a:rPr lang="ja-JP" altLang="en-US" dirty="0"/>
              <a:t>”</a:t>
            </a:r>
            <a:br>
              <a:rPr lang="en-US" altLang="ja-JP" dirty="0"/>
            </a:br>
            <a:r>
              <a:rPr lang="en-US" altLang="ja-JP" b="1" dirty="0"/>
              <a:t>Rationale: </a:t>
            </a:r>
            <a:r>
              <a:rPr lang="en-US" altLang="ja-JP" dirty="0">
                <a:solidFill>
                  <a:srgbClr val="F37021"/>
                </a:solidFill>
              </a:rPr>
              <a:t>This is a very pertinent question and can impact treatment.</a:t>
            </a:r>
          </a:p>
          <a:p>
            <a:pPr marL="1016000" lvl="1" indent="-444500">
              <a:spcBef>
                <a:spcPct val="35000"/>
              </a:spcBef>
              <a:buFontTx/>
              <a:buAutoNum type="alphaUcPeriod" startAt="3"/>
            </a:pPr>
            <a:r>
              <a:rPr lang="ja-JP" altLang="en-US" dirty="0"/>
              <a:t>“</a:t>
            </a:r>
            <a:r>
              <a:rPr lang="en-US" altLang="ja-JP" dirty="0"/>
              <a:t>Why did you take the medication?</a:t>
            </a:r>
            <a:r>
              <a:rPr lang="ja-JP" altLang="en-US" dirty="0"/>
              <a:t>”</a:t>
            </a:r>
            <a:br>
              <a:rPr lang="en-US" altLang="ja-JP" dirty="0"/>
            </a:br>
            <a:r>
              <a:rPr lang="en-US" altLang="ja-JP" b="1" dirty="0"/>
              <a:t>Rationale: </a:t>
            </a:r>
            <a:r>
              <a:rPr lang="en-US" altLang="ja-JP" dirty="0">
                <a:solidFill>
                  <a:srgbClr val="F37021"/>
                </a:solidFill>
              </a:rPr>
              <a:t>Correct answer</a:t>
            </a: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6739"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A 30-year-old male who ingested an unknown substance begins to vomit. You should:</a:t>
            </a:r>
          </a:p>
          <a:p>
            <a:pPr marL="1016000" lvl="1" indent="-444500">
              <a:spcBef>
                <a:spcPct val="35000"/>
              </a:spcBef>
              <a:buFontTx/>
              <a:buAutoNum type="alphaUcPeriod"/>
            </a:pPr>
            <a:r>
              <a:rPr lang="en-US" altLang="en-US" dirty="0"/>
              <a:t>collect the vomitus and bring it to the hospital.</a:t>
            </a:r>
          </a:p>
          <a:p>
            <a:pPr marL="1016000" lvl="1" indent="-444500">
              <a:spcBef>
                <a:spcPct val="35000"/>
              </a:spcBef>
              <a:buFontTx/>
              <a:buAutoNum type="alphaUcPeriod"/>
            </a:pPr>
            <a:r>
              <a:rPr lang="en-US" altLang="en-US" dirty="0"/>
              <a:t>apply a bag-mask device.</a:t>
            </a:r>
          </a:p>
          <a:p>
            <a:pPr marL="1016000" lvl="1" indent="-444500">
              <a:spcBef>
                <a:spcPct val="35000"/>
              </a:spcBef>
              <a:buFontTx/>
              <a:buAutoNum type="alphaUcPeriod"/>
            </a:pPr>
            <a:r>
              <a:rPr lang="en-US" altLang="en-US" dirty="0"/>
              <a:t>analyze the vomitus and try to identify the poison.</a:t>
            </a:r>
          </a:p>
          <a:p>
            <a:pPr marL="1016000" lvl="1" indent="-444500">
              <a:spcBef>
                <a:spcPct val="35000"/>
              </a:spcBef>
              <a:buFontTx/>
              <a:buAutoNum type="alphaUcPeriod"/>
            </a:pPr>
            <a:r>
              <a:rPr lang="en-US" altLang="en-US" dirty="0"/>
              <a:t>suction his oropharynx for no longer than 30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7763"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If the patient vomits, examine the contents for pill fragments. Ensure that you are wearing proper personal protective equipment for this activity. Note and document anything unusual that you see. You should try to collect the vomitus in a separate plastic bag so that it can be analyzed at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8787" name="Rectangle 3"/>
          <p:cNvSpPr>
            <a:spLocks noGrp="1" noChangeArrowheads="1"/>
          </p:cNvSpPr>
          <p:nvPr>
            <p:ph idx="1"/>
          </p:nvPr>
        </p:nvSpPr>
        <p:spPr/>
        <p:txBody>
          <a:bodyPr rIns="228600"/>
          <a:lstStyle/>
          <a:p>
            <a:pPr marL="457200" indent="-457200">
              <a:spcBef>
                <a:spcPct val="35000"/>
              </a:spcBef>
              <a:buFontTx/>
              <a:buAutoNum type="arabicPeriod" startAt="2"/>
            </a:pPr>
            <a:r>
              <a:rPr lang="en-US" altLang="en-US" dirty="0"/>
              <a:t>A 30-year-old male who ingested an unknown substance begins to vomit. </a:t>
            </a:r>
            <a:br>
              <a:rPr lang="en-US" altLang="en-US" dirty="0"/>
            </a:br>
            <a:r>
              <a:rPr lang="en-US" altLang="en-US" dirty="0"/>
              <a:t>You should:</a:t>
            </a:r>
          </a:p>
          <a:p>
            <a:pPr marL="1016000" lvl="1" indent="-444500">
              <a:spcBef>
                <a:spcPct val="35000"/>
              </a:spcBef>
              <a:buFontTx/>
              <a:buAutoNum type="alphaUcPeriod"/>
            </a:pPr>
            <a:r>
              <a:rPr lang="en-US" altLang="en-US" dirty="0"/>
              <a:t>collect the vomitus and bring it to the hospital.</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apply a bag-mask device.</a:t>
            </a:r>
            <a:br>
              <a:rPr lang="en-US" altLang="en-US" dirty="0"/>
            </a:br>
            <a:r>
              <a:rPr lang="en-US" altLang="en-US" b="1" dirty="0"/>
              <a:t>Rationale: </a:t>
            </a:r>
            <a:r>
              <a:rPr lang="en-US" altLang="en-US" dirty="0">
                <a:solidFill>
                  <a:srgbClr val="F37021"/>
                </a:solidFill>
              </a:rPr>
              <a:t>This will not help get rid of the vomitus.</a:t>
            </a:r>
          </a:p>
          <a:p>
            <a:pPr marL="1016000" lvl="1" indent="-444500">
              <a:spcBef>
                <a:spcPct val="35000"/>
              </a:spcBef>
              <a:buFontTx/>
              <a:buAutoNum type="alphaUcPeriod" startAt="3"/>
            </a:pPr>
            <a:r>
              <a:rPr lang="en-US" altLang="en-US" dirty="0"/>
              <a:t>analyze the vomitus and try to identify the poison.</a:t>
            </a:r>
            <a:br>
              <a:rPr lang="en-US" altLang="en-US" dirty="0"/>
            </a:br>
            <a:r>
              <a:rPr lang="en-US" altLang="en-US" b="1" dirty="0"/>
              <a:t>Rationale: </a:t>
            </a:r>
            <a:r>
              <a:rPr lang="en-US" altLang="en-US" dirty="0">
                <a:solidFill>
                  <a:srgbClr val="F37021"/>
                </a:solidFill>
              </a:rPr>
              <a:t>This should be left for the hospital to do.</a:t>
            </a:r>
          </a:p>
          <a:p>
            <a:pPr marL="1016000" lvl="1" indent="-444500">
              <a:spcBef>
                <a:spcPct val="35000"/>
              </a:spcBef>
              <a:buFontTx/>
              <a:buAutoNum type="alphaUcPeriod" startAt="3"/>
            </a:pPr>
            <a:r>
              <a:rPr lang="en-US" altLang="en-US" dirty="0"/>
              <a:t>suction his oropharynx for no longer than </a:t>
            </a:r>
            <a:br>
              <a:rPr lang="en-US" altLang="en-US" dirty="0"/>
            </a:br>
            <a:r>
              <a:rPr lang="en-US" altLang="en-US" dirty="0"/>
              <a:t>30 seconds. </a:t>
            </a:r>
            <a:br>
              <a:rPr lang="en-US" altLang="en-US" dirty="0"/>
            </a:br>
            <a:r>
              <a:rPr lang="en-US" altLang="en-US" b="1" dirty="0"/>
              <a:t>Rationale: </a:t>
            </a:r>
            <a:r>
              <a:rPr lang="en-US" altLang="en-US" dirty="0">
                <a:solidFill>
                  <a:srgbClr val="F37021"/>
                </a:solidFill>
              </a:rPr>
              <a:t>You should suction for no longer than 15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0835"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When caring for a patient with a surface contact poisoning, it is important to remember to:</a:t>
            </a:r>
          </a:p>
          <a:p>
            <a:pPr marL="1016000" lvl="1" indent="-444500">
              <a:spcBef>
                <a:spcPct val="35000"/>
              </a:spcBef>
              <a:buFontTx/>
              <a:buAutoNum type="alphaUcPeriod"/>
            </a:pPr>
            <a:r>
              <a:rPr lang="en-US" altLang="en-US" dirty="0"/>
              <a:t>prevent contamination of the patient.</a:t>
            </a:r>
          </a:p>
          <a:p>
            <a:pPr marL="1016000" lvl="1" indent="-444500">
              <a:spcBef>
                <a:spcPct val="35000"/>
              </a:spcBef>
              <a:buFontTx/>
              <a:buAutoNum type="alphaUcPeriod"/>
            </a:pPr>
            <a:r>
              <a:rPr lang="en-US" altLang="en-US" dirty="0"/>
              <a:t>avoid contaminating yourself or others.</a:t>
            </a:r>
          </a:p>
          <a:p>
            <a:pPr marL="1016000" lvl="1" indent="-444500">
              <a:spcBef>
                <a:spcPct val="35000"/>
              </a:spcBef>
              <a:buFontTx/>
              <a:buAutoNum type="alphaUcPeriod"/>
            </a:pPr>
            <a:r>
              <a:rPr lang="en-US" altLang="en-US" dirty="0"/>
              <a:t>let the hospital remove the surface poison.</a:t>
            </a:r>
          </a:p>
          <a:p>
            <a:pPr marL="1016000" lvl="1" indent="-444500">
              <a:spcBef>
                <a:spcPct val="35000"/>
              </a:spcBef>
              <a:buFontTx/>
              <a:buAutoNum type="alphaUcPeriod"/>
            </a:pPr>
            <a:r>
              <a:rPr lang="en-US" altLang="en-US" dirty="0"/>
              <a:t>immediately flush dry chemicals with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1859"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Response:</a:t>
            </a:r>
            <a:r>
              <a:rPr lang="en-US" altLang="en-US" dirty="0"/>
              <a:t> Emergency care for a patient with a surface contact poisoning includes avoiding contaminating yourself and others and removing the irritating or corrosive substance from the patient as rapidly as possible. Dry chemicals must be brushed from the body prior to flushing with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pPr>
              <a:lnSpc>
                <a:spcPct val="85000"/>
              </a:lnSpc>
              <a:defRPr/>
            </a:pPr>
            <a:r>
              <a:rPr lang="en-US" dirty="0">
                <a:cs typeface="+mj-cs"/>
              </a:rPr>
              <a:t>Identifying the Patient and the Poison </a:t>
            </a:r>
            <a:r>
              <a:rPr lang="en-US" sz="2000" b="0" dirty="0">
                <a:cs typeface="+mj-cs"/>
              </a:rPr>
              <a:t>(5 of 6)</a:t>
            </a:r>
          </a:p>
        </p:txBody>
      </p:sp>
      <p:sp>
        <p:nvSpPr>
          <p:cNvPr id="14339" name="Rectangle 1027"/>
          <p:cNvSpPr>
            <a:spLocks noGrp="1" noChangeArrowheads="1"/>
          </p:cNvSpPr>
          <p:nvPr>
            <p:ph idx="1"/>
          </p:nvPr>
        </p:nvSpPr>
        <p:spPr/>
        <p:txBody>
          <a:bodyPr rIns="228600"/>
          <a:lstStyle/>
          <a:p>
            <a:pPr>
              <a:spcBef>
                <a:spcPct val="35000"/>
              </a:spcBef>
            </a:pPr>
            <a:r>
              <a:rPr lang="en-US" altLang="en-US" dirty="0"/>
              <a:t>Try to determine the nature of the poison.</a:t>
            </a:r>
          </a:p>
          <a:p>
            <a:pPr lvl="1">
              <a:spcBef>
                <a:spcPct val="35000"/>
              </a:spcBef>
            </a:pPr>
            <a:r>
              <a:rPr lang="en-US" altLang="en-US" dirty="0"/>
              <a:t>Look around the immediate area for clues.</a:t>
            </a:r>
          </a:p>
          <a:p>
            <a:pPr lvl="1">
              <a:spcBef>
                <a:spcPct val="35000"/>
              </a:spcBef>
            </a:pPr>
            <a:r>
              <a:rPr lang="en-US" altLang="en-US" dirty="0"/>
              <a:t>Take any suspicious material with you.</a:t>
            </a:r>
          </a:p>
          <a:p>
            <a:pPr lvl="1">
              <a:spcBef>
                <a:spcPct val="35000"/>
              </a:spcBef>
            </a:pPr>
            <a:r>
              <a:rPr lang="en-US" altLang="en-US" dirty="0"/>
              <a:t>Containers at the scene can provide critical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2883" name="Rectangle 3"/>
          <p:cNvSpPr>
            <a:spLocks noGrp="1" noChangeArrowheads="1"/>
          </p:cNvSpPr>
          <p:nvPr>
            <p:ph idx="1"/>
          </p:nvPr>
        </p:nvSpPr>
        <p:spPr/>
        <p:txBody>
          <a:bodyPr rIns="228600"/>
          <a:lstStyle/>
          <a:p>
            <a:pPr marL="457200" indent="-457200">
              <a:spcBef>
                <a:spcPct val="35000"/>
              </a:spcBef>
              <a:buFontTx/>
              <a:buAutoNum type="arabicPeriod" startAt="3"/>
            </a:pPr>
            <a:r>
              <a:rPr lang="en-US" altLang="en-US" dirty="0"/>
              <a:t>When caring for a patient with a contact poisoning, it is important to remember to:</a:t>
            </a:r>
          </a:p>
          <a:p>
            <a:pPr marL="1016000" lvl="1" indent="-444500">
              <a:spcBef>
                <a:spcPct val="35000"/>
              </a:spcBef>
              <a:buFontTx/>
              <a:buAutoNum type="alphaUcPeriod"/>
            </a:pPr>
            <a:r>
              <a:rPr lang="en-US" altLang="en-US" dirty="0"/>
              <a:t>prevent contamination of the patient.</a:t>
            </a:r>
            <a:br>
              <a:rPr lang="en-US" altLang="en-US" dirty="0"/>
            </a:br>
            <a:r>
              <a:rPr lang="en-US" altLang="en-US" b="1" dirty="0"/>
              <a:t>Rationale: </a:t>
            </a:r>
            <a:r>
              <a:rPr lang="en-US" altLang="en-US" dirty="0">
                <a:solidFill>
                  <a:srgbClr val="F37021"/>
                </a:solidFill>
              </a:rPr>
              <a:t>The patient is already contaminated, and you must try to minimize further contamination.</a:t>
            </a:r>
          </a:p>
          <a:p>
            <a:pPr marL="1016000" lvl="1" indent="-444500">
              <a:spcBef>
                <a:spcPct val="35000"/>
              </a:spcBef>
              <a:buFontTx/>
              <a:buAutoNum type="alphaUcPeriod"/>
            </a:pPr>
            <a:r>
              <a:rPr lang="en-US" altLang="en-US" dirty="0"/>
              <a:t>avoid contaminating yourself or others.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let the hospital remove the surface poison.</a:t>
            </a:r>
            <a:br>
              <a:rPr lang="en-US" altLang="en-US" dirty="0"/>
            </a:br>
            <a:r>
              <a:rPr lang="en-US" altLang="en-US" b="1" dirty="0"/>
              <a:t>Rationale: </a:t>
            </a:r>
            <a:r>
              <a:rPr lang="en-US" altLang="en-US" dirty="0">
                <a:solidFill>
                  <a:srgbClr val="F37021"/>
                </a:solidFill>
              </a:rPr>
              <a:t>Remove irritating or corrosive substances as rapidly as possible.</a:t>
            </a:r>
          </a:p>
          <a:p>
            <a:pPr marL="1016000" lvl="1" indent="-444500">
              <a:spcBef>
                <a:spcPct val="35000"/>
              </a:spcBef>
              <a:buFontTx/>
              <a:buAutoNum type="alphaUcPeriod" startAt="3"/>
            </a:pPr>
            <a:r>
              <a:rPr lang="en-US" altLang="en-US" dirty="0"/>
              <a:t>immediately flush dry chemicals with water. </a:t>
            </a:r>
            <a:br>
              <a:rPr lang="en-US" altLang="en-US" dirty="0"/>
            </a:br>
            <a:r>
              <a:rPr lang="en-US" altLang="en-US" b="1" dirty="0"/>
              <a:t>Rationale: </a:t>
            </a:r>
            <a:r>
              <a:rPr lang="en-US" altLang="en-US" dirty="0">
                <a:solidFill>
                  <a:srgbClr val="F37021"/>
                </a:solidFill>
              </a:rPr>
              <a:t>You must brush off dry chemicals first before washing.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4931" name="Rectangle 3"/>
          <p:cNvSpPr>
            <a:spLocks noGrp="1" noChangeArrowheads="1"/>
          </p:cNvSpPr>
          <p:nvPr>
            <p:ph idx="1"/>
          </p:nvPr>
        </p:nvSpPr>
        <p:spPr/>
        <p:txBody>
          <a:bodyPr rIns="228600"/>
          <a:lstStyle/>
          <a:p>
            <a:pPr marL="457200" indent="-457200">
              <a:spcBef>
                <a:spcPct val="35000"/>
              </a:spcBef>
              <a:buFontTx/>
              <a:buAutoNum type="arabicPeriod" startAt="4"/>
            </a:pPr>
            <a:r>
              <a:rPr lang="en-US" altLang="en-US" dirty="0"/>
              <a:t>Most poisonings occur via the _________ route.</a:t>
            </a:r>
          </a:p>
          <a:p>
            <a:pPr marL="1016000" lvl="1" indent="-444500">
              <a:spcBef>
                <a:spcPct val="35000"/>
              </a:spcBef>
              <a:buFontTx/>
              <a:buAutoNum type="alphaUcPeriod"/>
            </a:pPr>
            <a:r>
              <a:rPr lang="en-US" altLang="en-US" dirty="0"/>
              <a:t>injection</a:t>
            </a:r>
          </a:p>
          <a:p>
            <a:pPr marL="1016000" lvl="1" indent="-444500">
              <a:spcBef>
                <a:spcPct val="35000"/>
              </a:spcBef>
              <a:buFontTx/>
              <a:buAutoNum type="alphaUcPeriod"/>
            </a:pPr>
            <a:r>
              <a:rPr lang="en-US" altLang="en-US" dirty="0"/>
              <a:t>ingestion</a:t>
            </a:r>
          </a:p>
          <a:p>
            <a:pPr marL="1016000" lvl="1" indent="-444500">
              <a:spcBef>
                <a:spcPct val="35000"/>
              </a:spcBef>
              <a:buFontTx/>
              <a:buAutoNum type="alphaUcPeriod"/>
            </a:pPr>
            <a:r>
              <a:rPr lang="en-US" altLang="en-US" dirty="0"/>
              <a:t>inhalation</a:t>
            </a:r>
          </a:p>
          <a:p>
            <a:pPr marL="1016000" lvl="1" indent="-444500">
              <a:spcBef>
                <a:spcPct val="35000"/>
              </a:spcBef>
              <a:buFontTx/>
              <a:buAutoNum type="alphaUcPeriod"/>
            </a:pPr>
            <a:r>
              <a:rPr lang="en-US" altLang="en-US" dirty="0"/>
              <a:t>absorption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5955"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Approximately 80% of all poisonings occur by ingestion.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6979" name="Rectangle 3"/>
          <p:cNvSpPr>
            <a:spLocks noGrp="1" noChangeArrowheads="1"/>
          </p:cNvSpPr>
          <p:nvPr>
            <p:ph idx="1"/>
          </p:nvPr>
        </p:nvSpPr>
        <p:spPr/>
        <p:txBody>
          <a:bodyPr rIns="228600"/>
          <a:lstStyle/>
          <a:p>
            <a:pPr marL="457200" indent="-457200" eaLnBrk="1" hangingPunct="1">
              <a:spcBef>
                <a:spcPct val="35000"/>
              </a:spcBef>
              <a:buFontTx/>
              <a:buAutoNum type="arabicPeriod" startAt="4"/>
            </a:pPr>
            <a:r>
              <a:rPr lang="en-US" altLang="en-US" dirty="0"/>
              <a:t>Most poisonings occur via the _________ route.</a:t>
            </a:r>
          </a:p>
          <a:p>
            <a:pPr marL="1016000" lvl="1" indent="-444500">
              <a:spcBef>
                <a:spcPct val="35000"/>
              </a:spcBef>
              <a:buFontTx/>
              <a:buAutoNum type="alphaUcPeriod"/>
            </a:pPr>
            <a:r>
              <a:rPr lang="en-US" altLang="en-US" dirty="0"/>
              <a:t>injection</a:t>
            </a:r>
            <a:br>
              <a:rPr lang="en-US" altLang="en-US" dirty="0"/>
            </a:br>
            <a:r>
              <a:rPr lang="en-US" altLang="en-US" b="1" dirty="0"/>
              <a:t>Rationale: </a:t>
            </a:r>
            <a:r>
              <a:rPr lang="en-US" altLang="en-US" dirty="0">
                <a:solidFill>
                  <a:srgbClr val="F37021"/>
                </a:solidFill>
              </a:rPr>
              <a:t>Less than 20% of poisonings occur via injection.</a:t>
            </a:r>
          </a:p>
          <a:p>
            <a:pPr marL="1016000" lvl="1" indent="-444500">
              <a:spcBef>
                <a:spcPct val="35000"/>
              </a:spcBef>
              <a:buFontTx/>
              <a:buAutoNum type="alphaUcPeriod"/>
            </a:pPr>
            <a:r>
              <a:rPr lang="en-US" altLang="en-US" dirty="0"/>
              <a:t>ingestion</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inhalation</a:t>
            </a:r>
            <a:br>
              <a:rPr lang="en-US" altLang="en-US" dirty="0"/>
            </a:br>
            <a:r>
              <a:rPr lang="en-US" altLang="en-US" b="1" dirty="0"/>
              <a:t>Rationale: </a:t>
            </a:r>
            <a:r>
              <a:rPr lang="en-US" altLang="en-US" dirty="0">
                <a:solidFill>
                  <a:srgbClr val="F37021"/>
                </a:solidFill>
              </a:rPr>
              <a:t>Less than 20% of poisonings occur via inhalation.</a:t>
            </a:r>
          </a:p>
          <a:p>
            <a:pPr marL="1016000" lvl="1" indent="-444500">
              <a:spcBef>
                <a:spcPct val="35000"/>
              </a:spcBef>
              <a:buFontTx/>
              <a:buAutoNum type="alphaUcPeriod" startAt="3"/>
            </a:pPr>
            <a:r>
              <a:rPr lang="en-US" altLang="en-US" dirty="0"/>
              <a:t>absorption</a:t>
            </a:r>
            <a:br>
              <a:rPr lang="en-US" altLang="en-US" dirty="0"/>
            </a:br>
            <a:r>
              <a:rPr lang="en-US" altLang="en-US" b="1" dirty="0"/>
              <a:t>Rationale: </a:t>
            </a:r>
            <a:r>
              <a:rPr lang="en-US" altLang="en-US" dirty="0">
                <a:solidFill>
                  <a:srgbClr val="F37021"/>
                </a:solidFill>
              </a:rPr>
              <a:t>Less than 20% of poisonings occur via absorption.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9027"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How much activated charcoal should you administer to a 55-pound child who swallowed a bottle of aspirin?</a:t>
            </a:r>
          </a:p>
          <a:p>
            <a:pPr marL="1016000" lvl="1" indent="-444500">
              <a:spcBef>
                <a:spcPct val="35000"/>
              </a:spcBef>
              <a:buFontTx/>
              <a:buAutoNum type="alphaUcPeriod"/>
            </a:pPr>
            <a:r>
              <a:rPr lang="en-US" altLang="en-US" dirty="0"/>
              <a:t>12.5 g</a:t>
            </a:r>
          </a:p>
          <a:p>
            <a:pPr marL="1016000" lvl="1" indent="-444500">
              <a:spcBef>
                <a:spcPct val="35000"/>
              </a:spcBef>
              <a:buFontTx/>
              <a:buAutoNum type="alphaUcPeriod"/>
            </a:pPr>
            <a:r>
              <a:rPr lang="en-US" altLang="en-US" dirty="0"/>
              <a:t>25 g</a:t>
            </a:r>
          </a:p>
          <a:p>
            <a:pPr marL="1016000" lvl="1" indent="-444500">
              <a:spcBef>
                <a:spcPct val="35000"/>
              </a:spcBef>
              <a:buFontTx/>
              <a:buAutoNum type="alphaUcPeriod"/>
            </a:pPr>
            <a:r>
              <a:rPr lang="en-US" altLang="en-US" dirty="0"/>
              <a:t>2 g/kg</a:t>
            </a:r>
          </a:p>
          <a:p>
            <a:pPr marL="1016000" lvl="1" indent="-444500">
              <a:spcBef>
                <a:spcPct val="35000"/>
              </a:spcBef>
              <a:buFontTx/>
              <a:buAutoNum type="alphaUcPeriod"/>
            </a:pPr>
            <a:r>
              <a:rPr lang="en-US" altLang="en-US" dirty="0"/>
              <a:t>50 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0051" name="Rectangle 3"/>
          <p:cNvSpPr>
            <a:spLocks noGrp="1" noChangeArrowheads="1"/>
          </p:cNvSpPr>
          <p:nvPr>
            <p:ph idx="1"/>
          </p:nvPr>
        </p:nvSpPr>
        <p:spPr/>
        <p:txBody>
          <a:bodyPr rIns="228600"/>
          <a:lstStyle/>
          <a:p>
            <a:pPr marL="0" indent="0">
              <a:lnSpc>
                <a:spcPct val="9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usual dose of activated charcoal for adults and children is 1 g of charcoal per kg of body weight. To convert a patient</a:t>
            </a:r>
            <a:r>
              <a:rPr lang="ja-JP" altLang="en-US" dirty="0"/>
              <a:t>’</a:t>
            </a:r>
            <a:r>
              <a:rPr lang="en-US" altLang="ja-JP" dirty="0"/>
              <a:t>s weight from pounds to kilograms, simply divide the weight in pounds by 2.2. Therefore, a 55-pound child should receive 25 g of activated charcoal (55 [pounds] ÷ 2.2 = 25 [kg]). The average pediatric dosing range for activated charcoal is 12.5 to 25 g.</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1075" name="Rectangle 3"/>
          <p:cNvSpPr>
            <a:spLocks noGrp="1" noChangeArrowheads="1"/>
          </p:cNvSpPr>
          <p:nvPr>
            <p:ph idx="1"/>
          </p:nvPr>
        </p:nvSpPr>
        <p:spPr/>
        <p:txBody>
          <a:bodyPr rIns="228600"/>
          <a:lstStyle/>
          <a:p>
            <a:pPr marL="457200" indent="-457200">
              <a:spcBef>
                <a:spcPct val="35000"/>
              </a:spcBef>
              <a:buFontTx/>
              <a:buAutoNum type="arabicPeriod" startAt="5"/>
            </a:pPr>
            <a:r>
              <a:rPr lang="en-US" altLang="en-US" dirty="0"/>
              <a:t>How much activated charcoal should you administer to a 55-pound child who swallowed a bottle of aspirin?</a:t>
            </a:r>
          </a:p>
          <a:p>
            <a:pPr marL="1016000" lvl="1" indent="-444500">
              <a:spcBef>
                <a:spcPct val="35000"/>
              </a:spcBef>
              <a:buFontTx/>
              <a:buAutoNum type="alphaUcPeriod"/>
            </a:pPr>
            <a:r>
              <a:rPr lang="en-US" altLang="en-US" dirty="0"/>
              <a:t>12.5 g</a:t>
            </a:r>
            <a:br>
              <a:rPr lang="en-US" altLang="en-US" dirty="0"/>
            </a:br>
            <a:r>
              <a:rPr lang="en-US" altLang="en-US" b="1" dirty="0"/>
              <a:t>Rationale: </a:t>
            </a:r>
            <a:r>
              <a:rPr lang="en-US" altLang="en-US" dirty="0">
                <a:solidFill>
                  <a:srgbClr val="F37021"/>
                </a:solidFill>
              </a:rPr>
              <a:t>12.5 g at 1 g/kg dose would be given to a 27-lb child.</a:t>
            </a:r>
          </a:p>
          <a:p>
            <a:pPr marL="1016000" lvl="1" indent="-444500">
              <a:spcBef>
                <a:spcPct val="35000"/>
              </a:spcBef>
              <a:buFontTx/>
              <a:buAutoNum type="alphaUcPeriod"/>
            </a:pPr>
            <a:r>
              <a:rPr lang="en-US" altLang="en-US" dirty="0"/>
              <a:t>25 g</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2 g/kg</a:t>
            </a:r>
            <a:br>
              <a:rPr lang="en-US" altLang="en-US" dirty="0"/>
            </a:br>
            <a:r>
              <a:rPr lang="en-US" altLang="en-US" b="1" dirty="0"/>
              <a:t>Rationale: </a:t>
            </a:r>
            <a:r>
              <a:rPr lang="en-US" altLang="en-US" dirty="0">
                <a:solidFill>
                  <a:srgbClr val="F37021"/>
                </a:solidFill>
              </a:rPr>
              <a:t>The standard dose is 1 g/kg.</a:t>
            </a:r>
          </a:p>
          <a:p>
            <a:pPr marL="1016000" lvl="1" indent="-444500">
              <a:spcBef>
                <a:spcPct val="35000"/>
              </a:spcBef>
              <a:buFontTx/>
              <a:buAutoNum type="alphaUcPeriod" startAt="3"/>
            </a:pPr>
            <a:r>
              <a:rPr lang="en-US" altLang="en-US" dirty="0"/>
              <a:t>50 g</a:t>
            </a:r>
            <a:br>
              <a:rPr lang="en-US" altLang="en-US" dirty="0"/>
            </a:br>
            <a:r>
              <a:rPr lang="en-US" altLang="en-US" b="1" dirty="0"/>
              <a:t>Rationale: </a:t>
            </a:r>
            <a:r>
              <a:rPr lang="en-US" altLang="en-US" dirty="0">
                <a:solidFill>
                  <a:srgbClr val="F37021"/>
                </a:solidFill>
              </a:rPr>
              <a:t>50 g at 1 g/kg dose would be given to a patient weighing 110 lbs.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3123"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After taking Vicodin for 2 years for chronic pain, a 40-year-old woman finds that her usual dosage is no longer effective and goes to the doctor to request a higher dosage. This is an example of:</a:t>
            </a:r>
          </a:p>
          <a:p>
            <a:pPr marL="1016000" lvl="1" indent="-444500">
              <a:spcBef>
                <a:spcPct val="35000"/>
              </a:spcBef>
              <a:buFontTx/>
              <a:buAutoNum type="alphaUcPeriod"/>
            </a:pPr>
            <a:r>
              <a:rPr lang="en-US" altLang="en-US" dirty="0"/>
              <a:t>addiction. </a:t>
            </a:r>
          </a:p>
          <a:p>
            <a:pPr marL="1016000" lvl="1" indent="-444500">
              <a:spcBef>
                <a:spcPct val="35000"/>
              </a:spcBef>
              <a:buFontTx/>
              <a:buAutoNum type="alphaUcPeriod"/>
            </a:pPr>
            <a:r>
              <a:rPr lang="en-US" altLang="en-US" dirty="0"/>
              <a:t>dependence. </a:t>
            </a:r>
          </a:p>
          <a:p>
            <a:pPr marL="1016000" lvl="1" indent="-444500">
              <a:spcBef>
                <a:spcPct val="35000"/>
              </a:spcBef>
              <a:buFontTx/>
              <a:buAutoNum type="alphaUcPeriod"/>
            </a:pPr>
            <a:r>
              <a:rPr lang="en-US" altLang="en-US" dirty="0"/>
              <a:t>tolerance. </a:t>
            </a:r>
          </a:p>
          <a:p>
            <a:pPr marL="1016000" lvl="1" indent="-444500">
              <a:spcBef>
                <a:spcPct val="35000"/>
              </a:spcBef>
              <a:buFontTx/>
              <a:buAutoNum type="alphaUcPeriod"/>
            </a:pPr>
            <a:r>
              <a:rPr lang="en-US" altLang="en-US" dirty="0"/>
              <a:t>drug abuse.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4147"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A person who takes a medication for a prolonged period of time often finds that higher doses of the medication are required to achieve the same effect. This is called tolerance.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5171" name="Rectangle 3"/>
          <p:cNvSpPr>
            <a:spLocks noGrp="1" noChangeArrowheads="1"/>
          </p:cNvSpPr>
          <p:nvPr>
            <p:ph idx="1"/>
          </p:nvPr>
        </p:nvSpPr>
        <p:spPr/>
        <p:txBody>
          <a:bodyPr rIns="228600"/>
          <a:lstStyle/>
          <a:p>
            <a:pPr marL="457200" indent="-457200">
              <a:spcBef>
                <a:spcPct val="35000"/>
              </a:spcBef>
              <a:buFontTx/>
              <a:buAutoNum type="arabicPeriod" startAt="6"/>
            </a:pPr>
            <a:r>
              <a:rPr lang="en-US" altLang="en-US" dirty="0"/>
              <a:t>After taking Vicodin for 2 years for chronic pain, a 40-year-old woman finds that her usual dosage is no longer effective and goes to the doctor to request a higher dosage. This is an example of:</a:t>
            </a:r>
          </a:p>
          <a:p>
            <a:pPr marL="1016000" lvl="1" indent="-444500">
              <a:spcBef>
                <a:spcPct val="35000"/>
              </a:spcBef>
              <a:buFontTx/>
              <a:buAutoNum type="alphaUcPeriod"/>
            </a:pPr>
            <a:r>
              <a:rPr lang="en-US" altLang="en-US" dirty="0"/>
              <a:t>addiction. </a:t>
            </a:r>
            <a:br>
              <a:rPr lang="en-US" altLang="en-US" dirty="0"/>
            </a:br>
            <a:r>
              <a:rPr lang="en-US" altLang="en-US" b="1" dirty="0"/>
              <a:t>Rationale: </a:t>
            </a:r>
            <a:r>
              <a:rPr lang="en-US" altLang="en-US" dirty="0">
                <a:solidFill>
                  <a:srgbClr val="F37021"/>
                </a:solidFill>
              </a:rPr>
              <a:t>This is a physiologic or psychological dependence on a potentially harmful drug.</a:t>
            </a:r>
          </a:p>
          <a:p>
            <a:pPr marL="1016000" lvl="1" indent="-444500">
              <a:spcBef>
                <a:spcPct val="35000"/>
              </a:spcBef>
              <a:buFontTx/>
              <a:buAutoNum type="alphaUcPeriod"/>
            </a:pPr>
            <a:r>
              <a:rPr lang="en-US" altLang="en-US" dirty="0"/>
              <a:t>dependence. </a:t>
            </a:r>
            <a:br>
              <a:rPr lang="en-US" altLang="en-US" dirty="0"/>
            </a:br>
            <a:r>
              <a:rPr lang="en-US" altLang="en-US" b="1" dirty="0"/>
              <a:t>Rationale: </a:t>
            </a:r>
            <a:r>
              <a:rPr lang="en-US" altLang="en-US" dirty="0">
                <a:solidFill>
                  <a:srgbClr val="F37021"/>
                </a:solidFill>
              </a:rPr>
              <a:t>This is a physiologic or psychological need to use a drug. </a:t>
            </a:r>
          </a:p>
          <a:p>
            <a:pPr marL="1016000" lvl="1" indent="-444500">
              <a:spcBef>
                <a:spcPct val="35000"/>
              </a:spcBef>
              <a:buFontTx/>
              <a:buAutoNum type="alphaUcPeriod" startAt="3"/>
            </a:pPr>
            <a:r>
              <a:rPr lang="en-US" altLang="en-US" dirty="0"/>
              <a:t>tolerance.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drug abuse. </a:t>
            </a:r>
            <a:br>
              <a:rPr lang="en-US" altLang="en-US" dirty="0"/>
            </a:br>
            <a:r>
              <a:rPr lang="en-US" altLang="en-US" b="1" dirty="0"/>
              <a:t>Rationale: </a:t>
            </a:r>
            <a:r>
              <a:rPr lang="en-US" altLang="en-US" dirty="0">
                <a:solidFill>
                  <a:srgbClr val="F37021"/>
                </a:solidFill>
              </a:rPr>
              <a:t>This is the deliberate use of an illegal drug or too much of a prescribed drug.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defRPr/>
            </a:pPr>
            <a:r>
              <a:rPr lang="en-US" dirty="0">
                <a:cs typeface="+mj-cs"/>
              </a:rPr>
              <a:t>Identifying the Patient and the Poison </a:t>
            </a:r>
            <a:r>
              <a:rPr lang="en-US" sz="2000" b="0" dirty="0">
                <a:cs typeface="+mj-cs"/>
              </a:rPr>
              <a:t>(6 of 6)</a:t>
            </a:r>
          </a:p>
        </p:txBody>
      </p:sp>
      <p:sp>
        <p:nvSpPr>
          <p:cNvPr id="15363" name="Content Placeholder 2"/>
          <p:cNvSpPr>
            <a:spLocks noGrp="1"/>
          </p:cNvSpPr>
          <p:nvPr>
            <p:ph idx="1"/>
          </p:nvPr>
        </p:nvSpPr>
        <p:spPr/>
        <p:txBody>
          <a:bodyPr rIns="228600"/>
          <a:lstStyle/>
          <a:p>
            <a:pPr>
              <a:spcBef>
                <a:spcPct val="35000"/>
              </a:spcBef>
            </a:pPr>
            <a:r>
              <a:rPr lang="en-US" altLang="en-US" dirty="0"/>
              <a:t>If the patient vomits, examine the contents for pill fragments.</a:t>
            </a:r>
          </a:p>
          <a:p>
            <a:pPr>
              <a:spcBef>
                <a:spcPct val="35000"/>
              </a:spcBef>
            </a:pPr>
            <a:r>
              <a:rPr lang="en-US" altLang="en-US" dirty="0"/>
              <a:t>Note and document anything unusual that you see.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7219"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Which of the following effects does drinking alcohol NOT produce?</a:t>
            </a:r>
          </a:p>
          <a:p>
            <a:pPr marL="1016000" lvl="1" indent="-444500">
              <a:spcBef>
                <a:spcPct val="35000"/>
              </a:spcBef>
              <a:buFontTx/>
              <a:buAutoNum type="alphaUcPeriod"/>
            </a:pPr>
            <a:r>
              <a:rPr lang="en-US" altLang="en-US" dirty="0"/>
              <a:t>Induction of sleep</a:t>
            </a:r>
          </a:p>
          <a:p>
            <a:pPr marL="1016000" lvl="1" indent="-444500">
              <a:spcBef>
                <a:spcPct val="35000"/>
              </a:spcBef>
              <a:buFontTx/>
              <a:buAutoNum type="alphaUcPeriod"/>
            </a:pPr>
            <a:r>
              <a:rPr lang="en-US" altLang="en-US" dirty="0"/>
              <a:t>Slowing of reflexes</a:t>
            </a:r>
          </a:p>
          <a:p>
            <a:pPr marL="1016000" lvl="1" indent="-444500">
              <a:spcBef>
                <a:spcPct val="35000"/>
              </a:spcBef>
              <a:buFontTx/>
              <a:buAutoNum type="alphaUcPeriod"/>
            </a:pPr>
            <a:r>
              <a:rPr lang="en-US" altLang="en-US" dirty="0"/>
              <a:t>Inappropriate behavior</a:t>
            </a:r>
          </a:p>
          <a:p>
            <a:pPr marL="1016000" lvl="1" indent="-444500">
              <a:spcBef>
                <a:spcPct val="35000"/>
              </a:spcBef>
              <a:buFontTx/>
              <a:buAutoNum type="alphaUcPeriod"/>
            </a:pPr>
            <a:r>
              <a:rPr lang="en-US" altLang="en-US" dirty="0"/>
              <a:t>Increased sense of awareness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8243"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Drinking alcohol (ethyl alcohol) is both a sedative (decreases activity and excitement) and a hypnotic (induces sleep). It dulls the sense of awareness, slows reflexes, and reduces reaction time. It may also cause aggressive or inappropriate behavior and lack of coordination.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9267" name="Rectangle 3"/>
          <p:cNvSpPr>
            <a:spLocks noGrp="1" noChangeArrowheads="1"/>
          </p:cNvSpPr>
          <p:nvPr>
            <p:ph idx="1"/>
          </p:nvPr>
        </p:nvSpPr>
        <p:spPr/>
        <p:txBody>
          <a:bodyPr rIns="228600"/>
          <a:lstStyle/>
          <a:p>
            <a:pPr marL="457200" indent="-457200">
              <a:spcBef>
                <a:spcPct val="35000"/>
              </a:spcBef>
              <a:buFontTx/>
              <a:buAutoNum type="arabicPeriod" startAt="7"/>
            </a:pPr>
            <a:r>
              <a:rPr lang="en-US" altLang="en-US" dirty="0"/>
              <a:t>Which of the following effects does drinking alcohol NOT produce?</a:t>
            </a:r>
          </a:p>
          <a:p>
            <a:pPr marL="1016000" lvl="1" indent="-444500">
              <a:spcBef>
                <a:spcPct val="35000"/>
              </a:spcBef>
              <a:buFontTx/>
              <a:buAutoNum type="alphaUcPeriod"/>
            </a:pPr>
            <a:r>
              <a:rPr lang="en-US" altLang="en-US" dirty="0"/>
              <a:t>Induction of sleep</a:t>
            </a:r>
            <a:br>
              <a:rPr lang="en-US" altLang="en-US" dirty="0"/>
            </a:br>
            <a:r>
              <a:rPr lang="en-US" altLang="en-US" b="1" dirty="0"/>
              <a:t>Rationale: </a:t>
            </a:r>
            <a:r>
              <a:rPr lang="en-US" altLang="en-US" dirty="0">
                <a:solidFill>
                  <a:srgbClr val="F37021"/>
                </a:solidFill>
              </a:rPr>
              <a:t>It is a hypnotic and induces sleep.</a:t>
            </a:r>
          </a:p>
          <a:p>
            <a:pPr marL="1016000" lvl="1" indent="-444500">
              <a:spcBef>
                <a:spcPct val="35000"/>
              </a:spcBef>
              <a:buFontTx/>
              <a:buAutoNum type="alphaUcPeriod"/>
            </a:pPr>
            <a:r>
              <a:rPr lang="en-US" altLang="en-US" dirty="0"/>
              <a:t>Slowing of reflexes</a:t>
            </a:r>
            <a:br>
              <a:rPr lang="en-US" altLang="en-US" dirty="0"/>
            </a:br>
            <a:r>
              <a:rPr lang="en-US" altLang="en-US" b="1" dirty="0"/>
              <a:t>Rationale: </a:t>
            </a:r>
            <a:r>
              <a:rPr lang="en-US" altLang="en-US" dirty="0">
                <a:solidFill>
                  <a:srgbClr val="F37021"/>
                </a:solidFill>
              </a:rPr>
              <a:t>It is a sedative and reduces reaction time.</a:t>
            </a:r>
          </a:p>
          <a:p>
            <a:pPr marL="1016000" lvl="1" indent="-444500">
              <a:spcBef>
                <a:spcPct val="35000"/>
              </a:spcBef>
              <a:buFontTx/>
              <a:buAutoNum type="alphaUcPeriod" startAt="3"/>
            </a:pPr>
            <a:r>
              <a:rPr lang="en-US" altLang="en-US" dirty="0"/>
              <a:t>Inappropriate behavior</a:t>
            </a:r>
            <a:br>
              <a:rPr lang="en-US" altLang="en-US" dirty="0"/>
            </a:br>
            <a:r>
              <a:rPr lang="en-US" altLang="en-US" b="1" dirty="0"/>
              <a:t>Rationale: </a:t>
            </a:r>
            <a:r>
              <a:rPr lang="en-US" altLang="en-US" dirty="0">
                <a:solidFill>
                  <a:srgbClr val="F37021"/>
                </a:solidFill>
              </a:rPr>
              <a:t>It may cause aggressive or inappropriate behavior.</a:t>
            </a:r>
          </a:p>
          <a:p>
            <a:pPr marL="1016000" lvl="1" indent="-444500">
              <a:spcBef>
                <a:spcPct val="35000"/>
              </a:spcBef>
              <a:buFontTx/>
              <a:buAutoNum type="alphaUcPeriod" startAt="3"/>
            </a:pPr>
            <a:r>
              <a:rPr lang="en-US" altLang="en-US" dirty="0"/>
              <a:t>Increased sense of awareness</a:t>
            </a:r>
            <a:br>
              <a:rPr lang="en-US" altLang="en-US" dirty="0"/>
            </a:br>
            <a:r>
              <a:rPr lang="en-US" altLang="en-US" b="1" dirty="0"/>
              <a:t>Rationale: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1315"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A 21-year-old male was found unconscious in an alley. Your initial assessment reveals that his respirations are slow and shallow, and his pulse is slow and weak. Further assessment reveals that his pupils are bilaterally constricted. His presentation is MOST consistent with an overdose of:</a:t>
            </a:r>
          </a:p>
          <a:p>
            <a:pPr marL="1016000" lvl="1" indent="-444500">
              <a:spcBef>
                <a:spcPts val="800"/>
              </a:spcBef>
              <a:buFontTx/>
              <a:buAutoNum type="alphaUcPeriod"/>
            </a:pPr>
            <a:r>
              <a:rPr lang="en-US" altLang="en-US" dirty="0"/>
              <a:t>cocaine.</a:t>
            </a:r>
          </a:p>
          <a:p>
            <a:pPr marL="1016000" lvl="1" indent="-444500">
              <a:spcBef>
                <a:spcPts val="800"/>
              </a:spcBef>
              <a:buFontTx/>
              <a:buAutoNum type="alphaUcPeriod"/>
            </a:pPr>
            <a:r>
              <a:rPr lang="en-US" altLang="en-US" dirty="0"/>
              <a:t>an opioid. </a:t>
            </a:r>
          </a:p>
          <a:p>
            <a:pPr marL="1016000" lvl="1" indent="-444500">
              <a:spcBef>
                <a:spcPts val="800"/>
              </a:spcBef>
              <a:buFontTx/>
              <a:buAutoNum type="alphaUcPeriod"/>
            </a:pPr>
            <a:r>
              <a:rPr lang="en-US" altLang="en-US" dirty="0"/>
              <a:t>a stimulant drug. </a:t>
            </a:r>
          </a:p>
          <a:p>
            <a:pPr marL="1016000" lvl="1" indent="-444500">
              <a:spcBef>
                <a:spcPts val="800"/>
              </a:spcBef>
              <a:buFontTx/>
              <a:buAutoNum type="alphaUcPeriod"/>
            </a:pPr>
            <a:r>
              <a:rPr lang="en-US" altLang="en-US" dirty="0"/>
              <a:t>methamphetamine.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2339" name="Rectangle 3"/>
          <p:cNvSpPr>
            <a:spLocks noGrp="1" noChangeArrowheads="1"/>
          </p:cNvSpPr>
          <p:nvPr>
            <p:ph idx="1"/>
          </p:nvPr>
        </p:nvSpPr>
        <p:spPr/>
        <p:txBody>
          <a:bodyPr rIns="228600"/>
          <a:lstStyle/>
          <a:p>
            <a:pPr marL="0" indent="0">
              <a:lnSpc>
                <a:spcPct val="80000"/>
              </a:lnSpc>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Opioids are central nervous system depressant drugs; when taken in excess, they cause respiratory depression, bradycardia, and hypotension. Another common sign is miosis (constricted [pinpoint]) pupils. Cocaine, stimulant drugs (uppers), and methamphetamine have the opposite effect; they stimulate the central nervous system and cause tachycardia and hypertension.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43363" name="Rectangle 3"/>
          <p:cNvSpPr>
            <a:spLocks noGrp="1" noChangeArrowheads="1"/>
          </p:cNvSpPr>
          <p:nvPr>
            <p:ph idx="1"/>
          </p:nvPr>
        </p:nvSpPr>
        <p:spPr/>
        <p:txBody>
          <a:bodyPr rIns="228600"/>
          <a:lstStyle/>
          <a:p>
            <a:pPr marL="457200" indent="-457200">
              <a:spcBef>
                <a:spcPct val="35000"/>
              </a:spcBef>
              <a:buFontTx/>
              <a:buAutoNum type="arabicPeriod" startAt="8"/>
            </a:pPr>
            <a:r>
              <a:rPr lang="en-US" altLang="en-US" dirty="0"/>
              <a:t>A 21-year-old male was found unconscious in an alley. Your initial assessment reveals that his respirations are slow and shallow, and his pulse is slow and weak. Further assessment reveals that his pupils are bilaterally constricted. His presentation is MOST consistent with an overdose of:</a:t>
            </a:r>
          </a:p>
          <a:p>
            <a:pPr marL="1016000" lvl="1" indent="-444500">
              <a:spcBef>
                <a:spcPts val="800"/>
              </a:spcBef>
              <a:buFontTx/>
              <a:buAutoNum type="alphaUcPeriod"/>
            </a:pPr>
            <a:r>
              <a:rPr lang="en-US" altLang="en-US" dirty="0"/>
              <a:t>cocaine.</a:t>
            </a:r>
            <a:br>
              <a:rPr lang="en-US" altLang="en-US" dirty="0"/>
            </a:br>
            <a:r>
              <a:rPr lang="en-US" altLang="en-US" b="1" dirty="0"/>
              <a:t>Rationale: </a:t>
            </a:r>
            <a:r>
              <a:rPr lang="en-US" altLang="en-US" dirty="0">
                <a:solidFill>
                  <a:srgbClr val="F37021"/>
                </a:solidFill>
              </a:rPr>
              <a:t>This increases the vitals, heart rate, pulse, and breathing.</a:t>
            </a:r>
          </a:p>
          <a:p>
            <a:pPr marL="1016000" lvl="1" indent="-444500">
              <a:spcBef>
                <a:spcPts val="800"/>
              </a:spcBef>
              <a:buFontTx/>
              <a:buAutoNum type="alphaUcPeriod"/>
            </a:pPr>
            <a:r>
              <a:rPr lang="en-US" altLang="en-US" dirty="0"/>
              <a:t>an opioid. </a:t>
            </a:r>
            <a:br>
              <a:rPr lang="en-US" altLang="en-US" dirty="0"/>
            </a:br>
            <a:r>
              <a:rPr lang="en-US" altLang="en-US" b="1" dirty="0"/>
              <a:t>Rationale: </a:t>
            </a:r>
            <a:r>
              <a:rPr lang="en-US" altLang="en-US" dirty="0">
                <a:solidFill>
                  <a:srgbClr val="F37021"/>
                </a:solidFill>
              </a:rPr>
              <a:t>Correct answer</a:t>
            </a:r>
          </a:p>
          <a:p>
            <a:pPr marL="1016000" lvl="1" indent="-444500">
              <a:spcBef>
                <a:spcPts val="800"/>
              </a:spcBef>
              <a:buFontTx/>
              <a:buAutoNum type="alphaUcPeriod" startAt="3"/>
            </a:pPr>
            <a:r>
              <a:rPr lang="en-US" altLang="en-US" dirty="0"/>
              <a:t>a stimulant drug. </a:t>
            </a:r>
            <a:br>
              <a:rPr lang="en-US" altLang="en-US" dirty="0"/>
            </a:br>
            <a:r>
              <a:rPr lang="en-US" altLang="en-US" b="1" dirty="0"/>
              <a:t>Rationale: </a:t>
            </a:r>
            <a:r>
              <a:rPr lang="en-US" altLang="en-US" dirty="0">
                <a:solidFill>
                  <a:srgbClr val="F37021"/>
                </a:solidFill>
              </a:rPr>
              <a:t>This increases the vitals, heart rate, pulse, and breathing.</a:t>
            </a:r>
          </a:p>
          <a:p>
            <a:pPr marL="1016000" lvl="1" indent="-444500">
              <a:spcBef>
                <a:spcPts val="800"/>
              </a:spcBef>
              <a:buFontTx/>
              <a:buAutoNum type="alphaUcPeriod" startAt="3"/>
            </a:pPr>
            <a:r>
              <a:rPr lang="en-US" altLang="en-US" dirty="0"/>
              <a:t>methamphetamine.</a:t>
            </a:r>
            <a:br>
              <a:rPr lang="en-US" altLang="en-US" dirty="0"/>
            </a:br>
            <a:r>
              <a:rPr lang="en-US" altLang="en-US" b="1" dirty="0"/>
              <a:t>Rationale: </a:t>
            </a:r>
            <a:r>
              <a:rPr lang="en-US" altLang="en-US" dirty="0">
                <a:solidFill>
                  <a:srgbClr val="F37021"/>
                </a:solidFill>
              </a:rPr>
              <a:t>This increases the vitals, heart rate, pulse, and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5411"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The mnemonic DUMBELS can be used to recall the signs and symptoms of a cholinergic drug poisoning. The </a:t>
            </a:r>
            <a:r>
              <a:rPr lang="ja-JP" altLang="en-US"/>
              <a:t>“</a:t>
            </a:r>
            <a:r>
              <a:rPr lang="en-US" altLang="ja-JP" dirty="0"/>
              <a:t>E</a:t>
            </a:r>
            <a:r>
              <a:rPr lang="ja-JP" altLang="en-US"/>
              <a:t>”</a:t>
            </a:r>
            <a:r>
              <a:rPr lang="en-US" altLang="ja-JP" dirty="0"/>
              <a:t> in DUMBELS stands for:</a:t>
            </a:r>
          </a:p>
          <a:p>
            <a:pPr marL="1016000" lvl="1" indent="-444500">
              <a:spcBef>
                <a:spcPct val="35000"/>
              </a:spcBef>
              <a:buFontTx/>
              <a:buAutoNum type="alphaUcPeriod"/>
            </a:pPr>
            <a:r>
              <a:rPr lang="en-US" altLang="en-US" dirty="0"/>
              <a:t>emesis. </a:t>
            </a:r>
          </a:p>
          <a:p>
            <a:pPr marL="1016000" lvl="1" indent="-444500">
              <a:spcBef>
                <a:spcPct val="35000"/>
              </a:spcBef>
              <a:buFontTx/>
              <a:buAutoNum type="alphaUcPeriod"/>
            </a:pPr>
            <a:r>
              <a:rPr lang="en-US" altLang="en-US" dirty="0"/>
              <a:t>erythema. </a:t>
            </a:r>
          </a:p>
          <a:p>
            <a:pPr marL="1016000" lvl="1" indent="-444500">
              <a:spcBef>
                <a:spcPct val="35000"/>
              </a:spcBef>
              <a:buFontTx/>
              <a:buAutoNum type="alphaUcPeriod"/>
            </a:pPr>
            <a:r>
              <a:rPr lang="en-US" altLang="en-US" dirty="0"/>
              <a:t>ecchymosis. </a:t>
            </a:r>
          </a:p>
          <a:p>
            <a:pPr marL="1016000" lvl="1" indent="-444500">
              <a:spcBef>
                <a:spcPct val="35000"/>
              </a:spcBef>
              <a:buFontTx/>
              <a:buAutoNum type="alphaUcPeriod"/>
            </a:pPr>
            <a:r>
              <a:rPr lang="en-US" altLang="en-US" dirty="0"/>
              <a:t>elevated blood pressure.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6435"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buFontTx/>
              <a:buNone/>
            </a:pPr>
            <a:r>
              <a:rPr lang="en-US" altLang="en-US" b="1" dirty="0"/>
              <a:t>Rationale: </a:t>
            </a:r>
            <a:r>
              <a:rPr lang="en-US" altLang="en-US" dirty="0"/>
              <a:t>The mnemonic </a:t>
            </a:r>
            <a:r>
              <a:rPr lang="ja-JP" altLang="en-US" dirty="0"/>
              <a:t>“</a:t>
            </a:r>
            <a:r>
              <a:rPr lang="en-US" altLang="ja-JP" dirty="0"/>
              <a:t>DUMBELS,</a:t>
            </a:r>
            <a:r>
              <a:rPr lang="ja-JP" altLang="en-US" dirty="0"/>
              <a:t>”</a:t>
            </a:r>
            <a:r>
              <a:rPr lang="en-US" altLang="ja-JP" dirty="0"/>
              <a:t> which can help you recall the signs and symptoms of cholinergic drug poisoning </a:t>
            </a:r>
            <a:br>
              <a:rPr lang="en-US" altLang="ja-JP" dirty="0"/>
            </a:br>
            <a:r>
              <a:rPr lang="en-US" altLang="ja-JP" dirty="0"/>
              <a:t>(ie, organophosphates), stands for excessive </a:t>
            </a:r>
            <a:r>
              <a:rPr lang="en-US" altLang="ja-JP" b="1" dirty="0"/>
              <a:t>d</a:t>
            </a:r>
            <a:r>
              <a:rPr lang="en-US" altLang="ja-JP" dirty="0"/>
              <a:t>efecation, </a:t>
            </a:r>
            <a:r>
              <a:rPr lang="en-US" altLang="ja-JP" b="1" dirty="0"/>
              <a:t>u</a:t>
            </a:r>
            <a:r>
              <a:rPr lang="en-US" altLang="ja-JP" dirty="0"/>
              <a:t>rination, </a:t>
            </a:r>
            <a:r>
              <a:rPr lang="en-US" altLang="ja-JP" b="1" dirty="0"/>
              <a:t>m</a:t>
            </a:r>
            <a:r>
              <a:rPr lang="en-US" altLang="ja-JP" dirty="0"/>
              <a:t>iosis (pupillary constriction), </a:t>
            </a:r>
            <a:r>
              <a:rPr lang="en-US" altLang="ja-JP" b="1" dirty="0"/>
              <a:t>b</a:t>
            </a:r>
            <a:r>
              <a:rPr lang="en-US" altLang="ja-JP" dirty="0"/>
              <a:t>ronchorrhea, </a:t>
            </a:r>
            <a:r>
              <a:rPr lang="en-US" altLang="ja-JP" b="1" dirty="0"/>
              <a:t>e</a:t>
            </a:r>
            <a:r>
              <a:rPr lang="en-US" altLang="ja-JP" dirty="0"/>
              <a:t>mesis, </a:t>
            </a:r>
            <a:r>
              <a:rPr lang="en-US" altLang="ja-JP" b="1" dirty="0"/>
              <a:t>l</a:t>
            </a:r>
            <a:r>
              <a:rPr lang="en-US" altLang="ja-JP" dirty="0"/>
              <a:t>acrimation, and </a:t>
            </a:r>
            <a:r>
              <a:rPr lang="en-US" altLang="ja-JP" b="1" dirty="0"/>
              <a:t>s</a:t>
            </a:r>
            <a:r>
              <a:rPr lang="en-US" altLang="ja-JP" dirty="0"/>
              <a:t>alivation.</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47459" name="Rectangle 3"/>
          <p:cNvSpPr>
            <a:spLocks noGrp="1" noChangeArrowheads="1"/>
          </p:cNvSpPr>
          <p:nvPr>
            <p:ph idx="1"/>
          </p:nvPr>
        </p:nvSpPr>
        <p:spPr/>
        <p:txBody>
          <a:bodyPr rIns="228600"/>
          <a:lstStyle/>
          <a:p>
            <a:pPr marL="457200" indent="-457200">
              <a:spcBef>
                <a:spcPct val="35000"/>
              </a:spcBef>
              <a:buFontTx/>
              <a:buAutoNum type="arabicPeriod" startAt="9"/>
            </a:pPr>
            <a:r>
              <a:rPr lang="en-US" altLang="en-US" dirty="0"/>
              <a:t>The mnemonic DUMBELS can be used to recall the signs and symptoms of a cholinergic drug poisoning. The </a:t>
            </a:r>
            <a:r>
              <a:rPr lang="ja-JP" altLang="en-US" dirty="0"/>
              <a:t>“</a:t>
            </a:r>
            <a:r>
              <a:rPr lang="en-US" altLang="ja-JP" dirty="0"/>
              <a:t>E</a:t>
            </a:r>
            <a:r>
              <a:rPr lang="ja-JP" altLang="en-US" dirty="0"/>
              <a:t>”</a:t>
            </a:r>
            <a:r>
              <a:rPr lang="en-US" altLang="ja-JP" dirty="0"/>
              <a:t> in DUMBELS stands for:</a:t>
            </a:r>
          </a:p>
          <a:p>
            <a:pPr marL="1016000" lvl="1" indent="-444500">
              <a:spcBef>
                <a:spcPct val="35000"/>
              </a:spcBef>
              <a:buFontTx/>
              <a:buAutoNum type="alphaUcPeriod"/>
            </a:pPr>
            <a:r>
              <a:rPr lang="en-US" altLang="en-US" dirty="0"/>
              <a:t>emesis. </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a:pPr>
            <a:r>
              <a:rPr lang="en-US" altLang="en-US" dirty="0"/>
              <a:t>erythema. </a:t>
            </a:r>
            <a:br>
              <a:rPr lang="en-US" altLang="en-US" dirty="0"/>
            </a:br>
            <a:r>
              <a:rPr lang="en-US" altLang="en-US" b="1" dirty="0"/>
              <a:t>Rationale: </a:t>
            </a:r>
            <a:r>
              <a:rPr lang="en-US" altLang="en-US" dirty="0">
                <a:solidFill>
                  <a:srgbClr val="F37021"/>
                </a:solidFill>
              </a:rPr>
              <a:t>Erythema is a redness of the skin usually caused by fever or inflammation.</a:t>
            </a:r>
          </a:p>
          <a:p>
            <a:pPr marL="1016000" lvl="1" indent="-444500">
              <a:spcBef>
                <a:spcPct val="35000"/>
              </a:spcBef>
              <a:buFontTx/>
              <a:buAutoNum type="alphaUcPeriod" startAt="3"/>
            </a:pPr>
            <a:r>
              <a:rPr lang="en-US" altLang="en-US" dirty="0"/>
              <a:t>ecchymosis. </a:t>
            </a:r>
            <a:br>
              <a:rPr lang="en-US" altLang="en-US" dirty="0"/>
            </a:br>
            <a:r>
              <a:rPr lang="en-US" altLang="en-US" b="1" dirty="0"/>
              <a:t>Rationale: </a:t>
            </a:r>
            <a:r>
              <a:rPr lang="en-US" altLang="en-US" dirty="0">
                <a:solidFill>
                  <a:srgbClr val="F37021"/>
                </a:solidFill>
              </a:rPr>
              <a:t>Ecchymosis is bleeding from broken blood vessels into surrounding tissue. </a:t>
            </a:r>
          </a:p>
          <a:p>
            <a:pPr marL="1016000" lvl="1" indent="-444500">
              <a:spcBef>
                <a:spcPct val="35000"/>
              </a:spcBef>
              <a:buFontTx/>
              <a:buAutoNum type="alphaUcPeriod" startAt="3"/>
            </a:pPr>
            <a:r>
              <a:rPr lang="en-US" altLang="en-US" dirty="0"/>
              <a:t>elevated blood pressure. </a:t>
            </a:r>
            <a:br>
              <a:rPr lang="en-US" altLang="en-US" dirty="0"/>
            </a:br>
            <a:r>
              <a:rPr lang="en-US" altLang="en-US" b="1" dirty="0"/>
              <a:t>Rationale: </a:t>
            </a:r>
            <a:r>
              <a:rPr lang="en-US" altLang="en-US" dirty="0">
                <a:solidFill>
                  <a:srgbClr val="F37021"/>
                </a:solidFill>
              </a:rPr>
              <a:t>Elevated blood pressure usually causes bradycardia.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49507"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dirty="0"/>
              <a:t>Food poisoning is almost always caused by eating food that contains:</a:t>
            </a:r>
          </a:p>
          <a:p>
            <a:pPr marL="1241425" lvl="1" indent="-444500">
              <a:spcBef>
                <a:spcPct val="35000"/>
              </a:spcBef>
              <a:buFontTx/>
              <a:buAutoNum type="alphaUcPeriod"/>
            </a:pPr>
            <a:r>
              <a:rPr lang="en-US" altLang="en-US" dirty="0"/>
              <a:t>fungi.</a:t>
            </a:r>
          </a:p>
          <a:p>
            <a:pPr marL="1241425" lvl="1" indent="-444500">
              <a:spcBef>
                <a:spcPct val="35000"/>
              </a:spcBef>
              <a:buFontTx/>
              <a:buAutoNum type="alphaUcPeriod"/>
            </a:pPr>
            <a:r>
              <a:rPr lang="en-US" altLang="en-US" dirty="0"/>
              <a:t>viruses.</a:t>
            </a:r>
          </a:p>
          <a:p>
            <a:pPr marL="1241425" lvl="1" indent="-444500">
              <a:spcBef>
                <a:spcPct val="35000"/>
              </a:spcBef>
              <a:buFontTx/>
              <a:buAutoNum type="alphaUcPeriod"/>
            </a:pPr>
            <a:r>
              <a:rPr lang="en-US" altLang="en-US" dirty="0"/>
              <a:t>bacteria.</a:t>
            </a:r>
          </a:p>
          <a:p>
            <a:pPr marL="1241425" lvl="1" indent="-444500">
              <a:spcBef>
                <a:spcPct val="35000"/>
              </a:spcBef>
              <a:buFontTx/>
              <a:buAutoNum type="alphaUcPeriod"/>
            </a:pPr>
            <a:r>
              <a:rPr lang="en-US" altLang="en-US" dirty="0"/>
              <a:t>protozoa.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defRPr/>
            </a:pPr>
            <a:r>
              <a:rPr lang="en-US" dirty="0">
                <a:cs typeface="+mj-cs"/>
              </a:rPr>
              <a:t>How Poisons </a:t>
            </a:r>
            <a:r>
              <a:rPr lang="en-US" dirty="0"/>
              <a:t>Enter </a:t>
            </a:r>
            <a:r>
              <a:rPr lang="en-US" dirty="0">
                <a:cs typeface="+mj-cs"/>
              </a:rPr>
              <a:t>the Body </a:t>
            </a:r>
            <a:r>
              <a:rPr lang="en-US" sz="2000" b="0" dirty="0">
                <a:cs typeface="+mj-cs"/>
              </a:rPr>
              <a:t>(1 of 2)</a:t>
            </a:r>
          </a:p>
        </p:txBody>
      </p:sp>
      <p:sp>
        <p:nvSpPr>
          <p:cNvPr id="17411" name="Rectangle 3"/>
          <p:cNvSpPr>
            <a:spLocks noGrp="1" noChangeArrowheads="1"/>
          </p:cNvSpPr>
          <p:nvPr>
            <p:ph idx="1"/>
          </p:nvPr>
        </p:nvSpPr>
        <p:spPr>
          <a:xfrm>
            <a:off x="925830" y="1490870"/>
            <a:ext cx="9678670" cy="4699047"/>
          </a:xfrm>
        </p:spPr>
        <p:txBody>
          <a:bodyPr rIns="228600"/>
          <a:lstStyle/>
          <a:p>
            <a:pPr>
              <a:spcBef>
                <a:spcPct val="35000"/>
              </a:spcBef>
            </a:pPr>
            <a:r>
              <a:rPr lang="en-US" altLang="en-US" dirty="0"/>
              <a:t>How you provide treatment depends on how the poison got into the patient’s body. </a:t>
            </a:r>
          </a:p>
          <a:p>
            <a:pPr>
              <a:spcBef>
                <a:spcPct val="35000"/>
              </a:spcBef>
            </a:pPr>
            <a:r>
              <a:rPr lang="en-US" altLang="en-US" dirty="0"/>
              <a:t>Four routes to consider:</a:t>
            </a:r>
          </a:p>
          <a:p>
            <a:pPr lvl="1">
              <a:spcBef>
                <a:spcPct val="35000"/>
              </a:spcBef>
            </a:pPr>
            <a:r>
              <a:rPr lang="en-US" altLang="en-US" dirty="0"/>
              <a:t>Inhalation</a:t>
            </a:r>
          </a:p>
          <a:p>
            <a:pPr lvl="1">
              <a:spcBef>
                <a:spcPct val="35000"/>
              </a:spcBef>
            </a:pPr>
            <a:r>
              <a:rPr lang="en-US" altLang="en-US" dirty="0"/>
              <a:t>Absorption</a:t>
            </a:r>
          </a:p>
          <a:p>
            <a:pPr lvl="1">
              <a:spcBef>
                <a:spcPct val="35000"/>
              </a:spcBef>
            </a:pPr>
            <a:r>
              <a:rPr lang="en-US" altLang="en-US" dirty="0"/>
              <a:t>Ingestion</a:t>
            </a:r>
          </a:p>
          <a:p>
            <a:pPr lvl="1">
              <a:spcBef>
                <a:spcPct val="35000"/>
              </a:spcBef>
            </a:pPr>
            <a:r>
              <a:rPr lang="en-US" altLang="en-US" dirty="0"/>
              <a:t>Injection</a:t>
            </a:r>
          </a:p>
          <a:p>
            <a:pPr>
              <a:spcBef>
                <a:spcPct val="35000"/>
              </a:spcBef>
            </a:pPr>
            <a:r>
              <a:rPr lang="en-US" altLang="en-US" dirty="0"/>
              <a:t>All four routes can lead to life-threatening conditions. </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50531" name="Rectangle 3"/>
          <p:cNvSpPr>
            <a:spLocks noGrp="1" noChangeArrowheads="1"/>
          </p:cNvSpPr>
          <p:nvPr>
            <p:ph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Food poisoning is almost always caused by eating food that contains bacteria. </a:t>
            </a:r>
            <a:r>
              <a:rPr lang="en-US" altLang="en-US" i="1" dirty="0"/>
              <a:t>Salmonella</a:t>
            </a:r>
            <a:r>
              <a:rPr lang="en-US" altLang="en-US" dirty="0"/>
              <a:t> poisoning and botulism—two common forms of food poisoning—are both caused by bacteria.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51555" name="Rectangle 3"/>
          <p:cNvSpPr>
            <a:spLocks noGrp="1" noChangeArrowheads="1"/>
          </p:cNvSpPr>
          <p:nvPr>
            <p:ph idx="1"/>
          </p:nvPr>
        </p:nvSpPr>
        <p:spPr/>
        <p:txBody>
          <a:bodyPr rIns="228600"/>
          <a:lstStyle/>
          <a:p>
            <a:pPr marL="682625" indent="-682625">
              <a:spcBef>
                <a:spcPct val="35000"/>
              </a:spcBef>
              <a:buFontTx/>
              <a:buAutoNum type="arabicPeriod" startAt="10"/>
            </a:pPr>
            <a:r>
              <a:rPr lang="en-US" altLang="en-US" dirty="0"/>
              <a:t>Food poisoning is almost always caused by eating food that contains:</a:t>
            </a:r>
          </a:p>
          <a:p>
            <a:pPr marL="1241425" lvl="1" indent="-444500">
              <a:spcBef>
                <a:spcPct val="35000"/>
              </a:spcBef>
              <a:buFontTx/>
              <a:buAutoNum type="alphaUcPeriod"/>
            </a:pPr>
            <a:r>
              <a:rPr lang="en-US" altLang="en-US" dirty="0"/>
              <a:t>fungi.</a:t>
            </a:r>
            <a:br>
              <a:rPr lang="en-US" altLang="en-US" dirty="0"/>
            </a:br>
            <a:r>
              <a:rPr lang="en-US" altLang="en-US" b="1" dirty="0"/>
              <a:t>Rationale: </a:t>
            </a:r>
            <a:r>
              <a:rPr lang="en-US" altLang="en-US" dirty="0">
                <a:solidFill>
                  <a:srgbClr val="F37021"/>
                </a:solidFill>
              </a:rPr>
              <a:t>Fungi include mildews, molds, mushrooms, rusts, smuts, and yeasts. </a:t>
            </a:r>
          </a:p>
          <a:p>
            <a:pPr marL="1241425" lvl="1" indent="-444500">
              <a:spcBef>
                <a:spcPct val="35000"/>
              </a:spcBef>
              <a:buFontTx/>
              <a:buAutoNum type="alphaUcPeriod"/>
            </a:pPr>
            <a:r>
              <a:rPr lang="en-US" altLang="en-US" dirty="0"/>
              <a:t>viruses.</a:t>
            </a:r>
            <a:br>
              <a:rPr lang="en-US" altLang="en-US" dirty="0"/>
            </a:br>
            <a:r>
              <a:rPr lang="en-US" altLang="en-US" b="1" dirty="0"/>
              <a:t>Rationale: </a:t>
            </a:r>
            <a:r>
              <a:rPr lang="en-US" altLang="en-US" dirty="0">
                <a:solidFill>
                  <a:srgbClr val="F37021"/>
                </a:solidFill>
              </a:rPr>
              <a:t>Viruses are not considered to be independent living organisms. Viruses need a living host and are not found in food. </a:t>
            </a:r>
          </a:p>
          <a:p>
            <a:pPr marL="1254125" lvl="1" indent="-457200">
              <a:spcBef>
                <a:spcPct val="35000"/>
              </a:spcBef>
              <a:buFontTx/>
              <a:buAutoNum type="alphaUcPeriod" startAt="3"/>
            </a:pPr>
            <a:r>
              <a:rPr lang="en-US" altLang="en-US" dirty="0"/>
              <a:t>bacteria.</a:t>
            </a:r>
            <a:br>
              <a:rPr lang="en-US" altLang="en-US" dirty="0"/>
            </a:br>
            <a:r>
              <a:rPr lang="en-US" altLang="en-US" b="1" dirty="0"/>
              <a:t>Rationale: </a:t>
            </a:r>
            <a:r>
              <a:rPr lang="en-US" altLang="en-US" dirty="0">
                <a:solidFill>
                  <a:srgbClr val="F37021"/>
                </a:solidFill>
              </a:rPr>
              <a:t>Correct answer</a:t>
            </a:r>
          </a:p>
          <a:p>
            <a:pPr marL="1254125" lvl="1" indent="-457200">
              <a:spcBef>
                <a:spcPct val="35000"/>
              </a:spcBef>
              <a:buFontTx/>
              <a:buAutoNum type="alphaUcPeriod" startAt="3"/>
            </a:pPr>
            <a:r>
              <a:rPr lang="en-US" altLang="en-US" dirty="0"/>
              <a:t>protozoa. </a:t>
            </a:r>
            <a:br>
              <a:rPr lang="en-US" altLang="en-US" dirty="0"/>
            </a:br>
            <a:r>
              <a:rPr lang="en-US" altLang="en-US" b="1" dirty="0"/>
              <a:t>Rationale: </a:t>
            </a:r>
            <a:r>
              <a:rPr lang="en-US" altLang="en-US" dirty="0">
                <a:solidFill>
                  <a:srgbClr val="F37021"/>
                </a:solidFill>
              </a:rPr>
              <a:t>Protozoa are single-celled organisms.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nSpc>
                <a:spcPct val="85000"/>
              </a:lnSpc>
              <a:defRPr/>
            </a:pPr>
            <a:r>
              <a:rPr lang="en-US" dirty="0">
                <a:cs typeface="+mj-cs"/>
              </a:rPr>
              <a:t>How Poisons </a:t>
            </a:r>
            <a:r>
              <a:rPr lang="en-US" dirty="0"/>
              <a:t>Enter </a:t>
            </a:r>
            <a:r>
              <a:rPr lang="en-US" dirty="0">
                <a:cs typeface="+mj-cs"/>
              </a:rPr>
              <a:t>the Body </a:t>
            </a:r>
            <a:r>
              <a:rPr lang="en-US" sz="2000" b="0" dirty="0">
                <a:cs typeface="+mj-cs"/>
              </a:rPr>
              <a:t>(2 of 2)</a:t>
            </a:r>
          </a:p>
        </p:txBody>
      </p:sp>
      <p:pic>
        <p:nvPicPr>
          <p:cNvPr id="2050" name="Picture 2" descr=" Photo A shows a person holding rubber cement near their mouth. Photo B shows a spilled container of tablets and a hand picking up a tablet. Photo D shows a person injecting themselv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307" y="1287949"/>
            <a:ext cx="4968874" cy="45202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42381" y="5795058"/>
            <a:ext cx="7185026" cy="646331"/>
          </a:xfrm>
          <a:prstGeom prst="rect">
            <a:avLst/>
          </a:prstGeom>
        </p:spPr>
        <p:txBody>
          <a:bodyPr wrap="square">
            <a:spAutoFit/>
          </a:bodyPr>
          <a:lstStyle/>
          <a:p>
            <a:r>
              <a:rPr lang="en-US" b="1" dirty="0"/>
              <a:t>FIGURE 22-2 </a:t>
            </a:r>
            <a:r>
              <a:rPr lang="en-US" dirty="0"/>
              <a:t>There are four routes by which a poison can enter the body. </a:t>
            </a:r>
            <a:r>
              <a:rPr lang="en-US" b="1" dirty="0"/>
              <a:t>A. </a:t>
            </a:r>
            <a:r>
              <a:rPr lang="en-US" dirty="0"/>
              <a:t>Inhalation. </a:t>
            </a:r>
            <a:r>
              <a:rPr lang="en-US" b="1" dirty="0"/>
              <a:t>B. </a:t>
            </a:r>
            <a:r>
              <a:rPr lang="en-US" dirty="0"/>
              <a:t>Absorption (surface contact). </a:t>
            </a:r>
            <a:r>
              <a:rPr lang="en-US" b="1" dirty="0"/>
              <a:t>C. </a:t>
            </a:r>
            <a:r>
              <a:rPr lang="en-US" dirty="0"/>
              <a:t>Ingestion. </a:t>
            </a:r>
            <a:r>
              <a:rPr lang="en-US" b="1" dirty="0"/>
              <a:t>D. </a:t>
            </a:r>
            <a:r>
              <a:rPr lang="en-US" dirty="0"/>
              <a:t>Injection.</a:t>
            </a:r>
          </a:p>
        </p:txBody>
      </p:sp>
      <p:sp>
        <p:nvSpPr>
          <p:cNvPr id="3" name="Rectangle 2"/>
          <p:cNvSpPr/>
          <p:nvPr/>
        </p:nvSpPr>
        <p:spPr>
          <a:xfrm>
            <a:off x="2561431" y="6434435"/>
            <a:ext cx="6096000" cy="400110"/>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Jones &amp; Bartlett Learning. Photographed by Kimberly Potvin;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Jones &amp; Bartlett Learning; </a:t>
            </a:r>
          </a:p>
          <a:p>
            <a:r>
              <a:rPr lang="en-US" sz="1000" b="1" dirty="0">
                <a:latin typeface="Arial" panose="020B0604020202020204" pitchFamily="34" charset="0"/>
                <a:cs typeface="Arial" panose="020B0604020202020204" pitchFamily="34" charset="0"/>
              </a:rPr>
              <a:t>C: </a:t>
            </a:r>
            <a:r>
              <a:rPr lang="en-US" sz="1000" dirty="0">
                <a:latin typeface="Arial" panose="020B0604020202020204" pitchFamily="34" charset="0"/>
                <a:cs typeface="Arial" panose="020B0604020202020204" pitchFamily="34" charset="0"/>
              </a:rPr>
              <a:t>© Jaimie Duplass/Shutterstock; </a:t>
            </a:r>
            <a:r>
              <a:rPr lang="en-US" sz="1000" b="1" dirty="0">
                <a:latin typeface="Arial" panose="020B0604020202020204" pitchFamily="34" charset="0"/>
                <a:cs typeface="Arial" panose="020B0604020202020204" pitchFamily="34" charset="0"/>
              </a:rPr>
              <a:t>D: </a:t>
            </a:r>
            <a:r>
              <a:rPr lang="en-US" sz="1000" dirty="0">
                <a:latin typeface="Arial" panose="020B0604020202020204" pitchFamily="34" charset="0"/>
                <a:cs typeface="Arial" panose="020B0604020202020204" pitchFamily="34" charset="0"/>
              </a:rPr>
              <a:t>© Cate Frost/Shutterstock.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nSpc>
                <a:spcPct val="85000"/>
              </a:lnSpc>
              <a:defRPr/>
            </a:pPr>
            <a:r>
              <a:rPr lang="en-US" dirty="0">
                <a:cs typeface="+mj-cs"/>
              </a:rPr>
              <a:t>Inhaled Poisons </a:t>
            </a:r>
            <a:r>
              <a:rPr lang="en-US" sz="2000" b="0" dirty="0">
                <a:cs typeface="+mj-cs"/>
              </a:rPr>
              <a:t>(1 of 3)</a:t>
            </a:r>
          </a:p>
        </p:txBody>
      </p:sp>
      <p:sp>
        <p:nvSpPr>
          <p:cNvPr id="20483" name="Content Placeholder 2"/>
          <p:cNvSpPr>
            <a:spLocks noGrp="1"/>
          </p:cNvSpPr>
          <p:nvPr>
            <p:ph idx="1"/>
          </p:nvPr>
        </p:nvSpPr>
        <p:spPr/>
        <p:txBody>
          <a:bodyPr rIns="228600"/>
          <a:lstStyle/>
          <a:p>
            <a:pPr>
              <a:spcBef>
                <a:spcPct val="35000"/>
              </a:spcBef>
            </a:pPr>
            <a:r>
              <a:rPr lang="en-US" altLang="en-US" dirty="0"/>
              <a:t>Move the patient into fresh air immediately.</a:t>
            </a:r>
          </a:p>
          <a:p>
            <a:pPr>
              <a:spcBef>
                <a:spcPct val="35000"/>
              </a:spcBef>
            </a:pPr>
            <a:r>
              <a:rPr lang="en-US" altLang="en-US" dirty="0"/>
              <a:t>The patient may require supplemental oxygen.</a:t>
            </a:r>
          </a:p>
          <a:p>
            <a:pPr>
              <a:spcBef>
                <a:spcPct val="35000"/>
              </a:spcBef>
            </a:pPr>
            <a:r>
              <a:rPr lang="en-US" altLang="en-US" dirty="0"/>
              <a:t>If you suspect the presence of a toxic gas, call for specialized resources such as the hazmat team.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defRPr/>
            </a:pPr>
            <a:r>
              <a:rPr lang="en-US" dirty="0">
                <a:cs typeface="+mj-cs"/>
              </a:rPr>
              <a:t>Inhaled Poisons </a:t>
            </a:r>
            <a:r>
              <a:rPr lang="en-US" sz="2000" b="0" dirty="0">
                <a:cs typeface="+mj-cs"/>
              </a:rPr>
              <a:t>(2 of 3)</a:t>
            </a:r>
          </a:p>
        </p:txBody>
      </p:sp>
      <p:sp>
        <p:nvSpPr>
          <p:cNvPr id="21507" name="Content Placeholder 2"/>
          <p:cNvSpPr>
            <a:spLocks noGrp="1"/>
          </p:cNvSpPr>
          <p:nvPr>
            <p:ph idx="1"/>
          </p:nvPr>
        </p:nvSpPr>
        <p:spPr/>
        <p:txBody>
          <a:bodyPr rIns="228600"/>
          <a:lstStyle/>
          <a:p>
            <a:pPr>
              <a:spcBef>
                <a:spcPct val="35000"/>
              </a:spcBef>
            </a:pPr>
            <a:r>
              <a:rPr lang="en-US" altLang="en-US" dirty="0"/>
              <a:t>Some patients may need decontamination by the hazmat team after removal from the toxic environment.</a:t>
            </a:r>
          </a:p>
          <a:p>
            <a:pPr>
              <a:spcBef>
                <a:spcPct val="35000"/>
              </a:spcBef>
            </a:pPr>
            <a:r>
              <a:rPr lang="en-US" altLang="en-US" dirty="0"/>
              <a:t>All patients who have inhaled poison require immediate transport.</a:t>
            </a:r>
          </a:p>
          <a:p>
            <a:pPr lvl="1">
              <a:spcBef>
                <a:spcPct val="35000"/>
              </a:spcBef>
            </a:pPr>
            <a:r>
              <a:rPr lang="en-US" altLang="en-US" dirty="0"/>
              <a:t>Be prepared to use supplemental oxygen.</a:t>
            </a:r>
          </a:p>
          <a:p>
            <a:pPr lvl="1">
              <a:spcBef>
                <a:spcPct val="35000"/>
              </a:spcBef>
            </a:pPr>
            <a:r>
              <a:rPr lang="en-US" altLang="en-US" dirty="0"/>
              <a:t>Make sure a suctioning unit is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defRPr/>
            </a:pPr>
            <a:r>
              <a:rPr lang="en-US" dirty="0">
                <a:cs typeface="+mj-cs"/>
              </a:rPr>
              <a:t>Inhaled Poisons </a:t>
            </a:r>
            <a:r>
              <a:rPr lang="en-US" sz="2000" b="0" dirty="0">
                <a:cs typeface="+mj-cs"/>
              </a:rPr>
              <a:t>(3 of 3)</a:t>
            </a:r>
          </a:p>
        </p:txBody>
      </p:sp>
      <p:sp>
        <p:nvSpPr>
          <p:cNvPr id="22531" name="Content Placeholder 2"/>
          <p:cNvSpPr>
            <a:spLocks noGrp="1"/>
          </p:cNvSpPr>
          <p:nvPr>
            <p:ph idx="1"/>
          </p:nvPr>
        </p:nvSpPr>
        <p:spPr/>
        <p:txBody>
          <a:bodyPr rIns="228600"/>
          <a:lstStyle/>
          <a:p>
            <a:pPr>
              <a:spcBef>
                <a:spcPct val="35000"/>
              </a:spcBef>
            </a:pPr>
            <a:r>
              <a:rPr lang="en-US" altLang="en-US" dirty="0"/>
              <a:t>Some patients use inhaled poisons to commit suicide in a vehicle.</a:t>
            </a:r>
          </a:p>
          <a:p>
            <a:pPr lvl="1">
              <a:spcBef>
                <a:spcPct val="35000"/>
              </a:spcBef>
            </a:pPr>
            <a:r>
              <a:rPr lang="en-US" altLang="en-US" dirty="0"/>
              <a:t>Exhaust fumes contain high levels of carbon monoxide.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defRPr/>
            </a:pPr>
            <a:r>
              <a:rPr lang="en-US" dirty="0">
                <a:cs typeface="+mj-cs"/>
              </a:rPr>
              <a:t>Absorbed and Surface Contact Poisons </a:t>
            </a:r>
            <a:r>
              <a:rPr lang="en-US" sz="2000" b="0" dirty="0">
                <a:cs typeface="+mj-cs"/>
              </a:rPr>
              <a:t>(1 of 6)</a:t>
            </a:r>
          </a:p>
        </p:txBody>
      </p:sp>
      <p:sp>
        <p:nvSpPr>
          <p:cNvPr id="23555" name="Content Placeholder 2"/>
          <p:cNvSpPr>
            <a:spLocks noGrp="1"/>
          </p:cNvSpPr>
          <p:nvPr>
            <p:ph idx="1"/>
          </p:nvPr>
        </p:nvSpPr>
        <p:spPr/>
        <p:txBody>
          <a:bodyPr rIns="228600"/>
          <a:lstStyle/>
          <a:p>
            <a:pPr>
              <a:spcBef>
                <a:spcPct val="35000"/>
              </a:spcBef>
            </a:pPr>
            <a:r>
              <a:rPr lang="en-US" altLang="en-US" dirty="0"/>
              <a:t>Can affect the patient in many ways:</a:t>
            </a:r>
          </a:p>
          <a:p>
            <a:pPr lvl="1">
              <a:spcBef>
                <a:spcPct val="35000"/>
              </a:spcBef>
            </a:pPr>
            <a:r>
              <a:rPr lang="en-US" altLang="en-US" dirty="0"/>
              <a:t>Skin, mucous membrane, or eye damage</a:t>
            </a:r>
          </a:p>
          <a:p>
            <a:pPr lvl="1">
              <a:spcBef>
                <a:spcPct val="35000"/>
              </a:spcBef>
            </a:pPr>
            <a:r>
              <a:rPr lang="en-US" altLang="en-US" dirty="0"/>
              <a:t>Chemical burns</a:t>
            </a:r>
          </a:p>
          <a:p>
            <a:pPr lvl="1">
              <a:spcBef>
                <a:spcPct val="35000"/>
              </a:spcBef>
            </a:pPr>
            <a:r>
              <a:rPr lang="en-US" altLang="en-US" dirty="0"/>
              <a:t>Rashes or lesions</a:t>
            </a:r>
          </a:p>
          <a:p>
            <a:pPr lvl="1">
              <a:spcBef>
                <a:spcPct val="35000"/>
              </a:spcBef>
            </a:pPr>
            <a:r>
              <a:rPr lang="en-US" altLang="en-US" dirty="0"/>
              <a:t>Systemic effects</a:t>
            </a:r>
          </a:p>
          <a:p>
            <a:pPr>
              <a:spcBef>
                <a:spcPct val="35000"/>
              </a:spcBef>
            </a:pPr>
            <a:r>
              <a:rPr lang="en-US" altLang="en-US" dirty="0"/>
              <a:t>It is important to distinguish between contact burns and contact absorption.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lnSpc>
                <a:spcPct val="85000"/>
              </a:lnSpc>
              <a:defRPr/>
            </a:pPr>
            <a:r>
              <a:rPr lang="en-US" dirty="0">
                <a:cs typeface="+mj-cs"/>
              </a:rPr>
              <a:t>Absorbed and Surface Contact Poisons </a:t>
            </a:r>
            <a:r>
              <a:rPr lang="en-US" sz="2000" b="0" dirty="0">
                <a:cs typeface="+mj-cs"/>
              </a:rPr>
              <a:t>(2 of 6)</a:t>
            </a:r>
          </a:p>
        </p:txBody>
      </p:sp>
      <p:sp>
        <p:nvSpPr>
          <p:cNvPr id="24579" name="Rectangle 3"/>
          <p:cNvSpPr>
            <a:spLocks noGrp="1" noChangeArrowheads="1"/>
          </p:cNvSpPr>
          <p:nvPr>
            <p:ph idx="1"/>
          </p:nvPr>
        </p:nvSpPr>
        <p:spPr/>
        <p:txBody>
          <a:bodyPr rIns="228600"/>
          <a:lstStyle/>
          <a:p>
            <a:pPr>
              <a:spcBef>
                <a:spcPct val="35000"/>
              </a:spcBef>
            </a:pPr>
            <a:r>
              <a:rPr lang="en-US" altLang="en-US" dirty="0"/>
              <a:t>Signs and symptoms include:</a:t>
            </a:r>
          </a:p>
          <a:p>
            <a:pPr lvl="1">
              <a:spcBef>
                <a:spcPct val="35000"/>
              </a:spcBef>
            </a:pPr>
            <a:r>
              <a:rPr lang="en-US" altLang="en-US" dirty="0"/>
              <a:t>A history of exposure</a:t>
            </a:r>
          </a:p>
          <a:p>
            <a:pPr lvl="1">
              <a:spcBef>
                <a:spcPct val="35000"/>
              </a:spcBef>
            </a:pPr>
            <a:r>
              <a:rPr lang="en-US" altLang="en-US" dirty="0"/>
              <a:t>Liquid or powder on a patient</a:t>
            </a:r>
            <a:r>
              <a:rPr lang="ja-JP" altLang="en-US"/>
              <a:t>’</a:t>
            </a:r>
            <a:r>
              <a:rPr lang="en-US" altLang="ja-JP" dirty="0"/>
              <a:t>s skin</a:t>
            </a:r>
          </a:p>
          <a:p>
            <a:pPr lvl="1">
              <a:spcBef>
                <a:spcPct val="35000"/>
              </a:spcBef>
            </a:pPr>
            <a:r>
              <a:rPr lang="en-US" altLang="en-US" dirty="0"/>
              <a:t>Burns</a:t>
            </a:r>
          </a:p>
          <a:p>
            <a:pPr lvl="1">
              <a:spcBef>
                <a:spcPct val="35000"/>
              </a:spcBef>
            </a:pPr>
            <a:r>
              <a:rPr lang="en-US" altLang="en-US" dirty="0"/>
              <a:t>Itching</a:t>
            </a:r>
          </a:p>
          <a:p>
            <a:pPr lvl="1">
              <a:spcBef>
                <a:spcPct val="35000"/>
              </a:spcBef>
            </a:pPr>
            <a:r>
              <a:rPr lang="en-US" altLang="en-US" dirty="0"/>
              <a:t>Irritation</a:t>
            </a:r>
          </a:p>
          <a:p>
            <a:pPr lvl="1">
              <a:spcBef>
                <a:spcPct val="35000"/>
              </a:spcBef>
            </a:pPr>
            <a:r>
              <a:rPr lang="en-US" altLang="en-US" dirty="0"/>
              <a:t>Redness of skin</a:t>
            </a:r>
          </a:p>
          <a:p>
            <a:pPr lvl="1">
              <a:spcBef>
                <a:spcPct val="35000"/>
              </a:spcBef>
            </a:pPr>
            <a:r>
              <a:rPr lang="en-US" altLang="en-US" dirty="0"/>
              <a:t>Typical odors of the substance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3)</a:t>
            </a:r>
          </a:p>
        </p:txBody>
      </p:sp>
      <p:sp>
        <p:nvSpPr>
          <p:cNvPr id="4099" name="Rectangle 3"/>
          <p:cNvSpPr>
            <a:spLocks noGrp="1" noChangeArrowheads="1"/>
          </p:cNvSpPr>
          <p:nvPr>
            <p:ph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Absorbed and Surface Contact Poisons </a:t>
            </a:r>
            <a:r>
              <a:rPr lang="en-US" sz="2000" b="0" dirty="0">
                <a:cs typeface="+mj-cs"/>
              </a:rPr>
              <a:t>(3 of 6)</a:t>
            </a:r>
          </a:p>
        </p:txBody>
      </p:sp>
      <p:sp>
        <p:nvSpPr>
          <p:cNvPr id="25603" name="Content Placeholder 2"/>
          <p:cNvSpPr>
            <a:spLocks noGrp="1"/>
          </p:cNvSpPr>
          <p:nvPr>
            <p:ph idx="1"/>
          </p:nvPr>
        </p:nvSpPr>
        <p:spPr/>
        <p:txBody>
          <a:bodyPr rIns="228600"/>
          <a:lstStyle/>
          <a:p>
            <a:pPr>
              <a:spcBef>
                <a:spcPct val="35000"/>
              </a:spcBef>
            </a:pPr>
            <a:r>
              <a:rPr lang="en-US" altLang="en-US" dirty="0"/>
              <a:t>Emergency treatment:</a:t>
            </a:r>
          </a:p>
          <a:p>
            <a:pPr lvl="1">
              <a:spcBef>
                <a:spcPct val="35000"/>
              </a:spcBef>
            </a:pPr>
            <a:r>
              <a:rPr lang="en-US" altLang="en-US" dirty="0"/>
              <a:t>Avoid contaminating yourself or others.</a:t>
            </a:r>
          </a:p>
          <a:p>
            <a:pPr lvl="1">
              <a:spcBef>
                <a:spcPct val="35000"/>
              </a:spcBef>
            </a:pPr>
            <a:r>
              <a:rPr lang="en-US" altLang="en-US" dirty="0"/>
              <a:t>Remove the substance from patient as rapidly as possible.</a:t>
            </a:r>
          </a:p>
          <a:p>
            <a:pPr>
              <a:spcBef>
                <a:spcPct val="35000"/>
              </a:spcBef>
            </a:pPr>
            <a:r>
              <a:rPr lang="en-US" altLang="en-US" dirty="0"/>
              <a:t>Remove all contaminated clothing.</a:t>
            </a:r>
          </a:p>
          <a:p>
            <a:pPr>
              <a:spcBef>
                <a:spcPct val="35000"/>
              </a:spcBef>
            </a:pPr>
            <a:r>
              <a:rPr lang="en-US" altLang="en-US" dirty="0"/>
              <a:t>Flush and wash the skin.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nSpc>
                <a:spcPct val="85000"/>
              </a:lnSpc>
              <a:defRPr/>
            </a:pPr>
            <a:r>
              <a:rPr lang="en-US" dirty="0">
                <a:cs typeface="+mj-cs"/>
              </a:rPr>
              <a:t>Absorbed and Surface Contact Poisons </a:t>
            </a:r>
            <a:r>
              <a:rPr lang="en-US" sz="2000" b="0" dirty="0">
                <a:cs typeface="+mj-cs"/>
              </a:rPr>
              <a:t>(4 of 6)</a:t>
            </a:r>
          </a:p>
        </p:txBody>
      </p:sp>
      <p:sp>
        <p:nvSpPr>
          <p:cNvPr id="26627" name="Content Placeholder 2"/>
          <p:cNvSpPr>
            <a:spLocks noGrp="1"/>
          </p:cNvSpPr>
          <p:nvPr>
            <p:ph idx="1"/>
          </p:nvPr>
        </p:nvSpPr>
        <p:spPr/>
        <p:txBody>
          <a:bodyPr rIns="228600"/>
          <a:lstStyle/>
          <a:p>
            <a:r>
              <a:rPr lang="en-US" altLang="en-US" dirty="0"/>
              <a:t>If dry powder has been spilled, brush off the powder, flood the area with water for 15 to 20 minutes, then wash skin with soap and water. </a:t>
            </a:r>
          </a:p>
          <a:p>
            <a:r>
              <a:rPr lang="en-US" altLang="en-US" dirty="0"/>
              <a:t>If liquid has been spilled onto the skin, flood for 15 to 20 minutes.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defRPr/>
            </a:pPr>
            <a:r>
              <a:rPr lang="en-US" dirty="0">
                <a:cs typeface="+mj-cs"/>
              </a:rPr>
              <a:t>Absorbed and Surface Contact Poisons </a:t>
            </a:r>
            <a:r>
              <a:rPr lang="en-US" sz="2000" b="0" dirty="0">
                <a:cs typeface="+mj-cs"/>
              </a:rPr>
              <a:t>(5 of 6)</a:t>
            </a:r>
          </a:p>
        </p:txBody>
      </p:sp>
      <p:sp>
        <p:nvSpPr>
          <p:cNvPr id="27651" name="Content Placeholder 2"/>
          <p:cNvSpPr>
            <a:spLocks noGrp="1"/>
          </p:cNvSpPr>
          <p:nvPr>
            <p:ph idx="1"/>
          </p:nvPr>
        </p:nvSpPr>
        <p:spPr>
          <a:xfrm>
            <a:off x="6908800" y="1524000"/>
            <a:ext cx="5181600" cy="4800600"/>
          </a:xfrm>
        </p:spPr>
        <p:txBody>
          <a:bodyPr rIns="228600"/>
          <a:lstStyle/>
          <a:p>
            <a:pPr>
              <a:spcBef>
                <a:spcPct val="35000"/>
              </a:spcBef>
            </a:pPr>
            <a:r>
              <a:rPr lang="en-US" altLang="en-US" dirty="0"/>
              <a:t>If a chemical agent is introduced to the eyes, irrigate them quickly and thoroughly. </a:t>
            </a:r>
          </a:p>
        </p:txBody>
      </p:sp>
      <p:pic>
        <p:nvPicPr>
          <p:cNvPr id="3074" name="Picture 2" descr="A photo shows a pair of hands prying open a patient's watery ey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506955"/>
            <a:ext cx="4838700" cy="33106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4855745"/>
            <a:ext cx="5384800" cy="1200329"/>
          </a:xfrm>
          <a:prstGeom prst="rect">
            <a:avLst/>
          </a:prstGeom>
        </p:spPr>
        <p:txBody>
          <a:bodyPr wrap="square">
            <a:spAutoFit/>
          </a:bodyPr>
          <a:lstStyle/>
          <a:p>
            <a:r>
              <a:rPr lang="en-US" b="1" dirty="0"/>
              <a:t>FIGURE 22-4 </a:t>
            </a:r>
            <a:r>
              <a:rPr lang="en-US" dirty="0"/>
              <a:t>If chemical agents are in the patient’s eyes, irrigate the eyes quickly and thoroughly, ensuring that the irrigation fluid runs from the bridge of the nose outward. (Use of a nasal cannula is shown.).</a:t>
            </a:r>
          </a:p>
        </p:txBody>
      </p:sp>
      <p:sp>
        <p:nvSpPr>
          <p:cNvPr id="3" name="Rectangle 2"/>
          <p:cNvSpPr/>
          <p:nvPr/>
        </p:nvSpPr>
        <p:spPr>
          <a:xfrm>
            <a:off x="901700" y="6056074"/>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defRPr/>
            </a:pPr>
            <a:r>
              <a:rPr lang="en-US" dirty="0">
                <a:cs typeface="+mj-cs"/>
              </a:rPr>
              <a:t>Absorbed and Surface Contact Poisons </a:t>
            </a:r>
            <a:r>
              <a:rPr lang="en-US" sz="2000" b="0" dirty="0">
                <a:cs typeface="+mj-cs"/>
              </a:rPr>
              <a:t>(6 of 6)</a:t>
            </a:r>
          </a:p>
        </p:txBody>
      </p:sp>
      <p:sp>
        <p:nvSpPr>
          <p:cNvPr id="28675" name="Content Placeholder 2"/>
          <p:cNvSpPr>
            <a:spLocks noGrp="1"/>
          </p:cNvSpPr>
          <p:nvPr>
            <p:ph idx="1"/>
          </p:nvPr>
        </p:nvSpPr>
        <p:spPr/>
        <p:txBody>
          <a:bodyPr rIns="228600"/>
          <a:lstStyle/>
          <a:p>
            <a:pPr>
              <a:spcBef>
                <a:spcPct val="35000"/>
              </a:spcBef>
            </a:pPr>
            <a:r>
              <a:rPr lang="en-US" altLang="en-US" dirty="0"/>
              <a:t>Many chemical burns occur in an industrial setting.</a:t>
            </a:r>
          </a:p>
          <a:p>
            <a:pPr lvl="1"/>
            <a:r>
              <a:rPr lang="en-US" altLang="en-US" dirty="0"/>
              <a:t>Safety showers and specific protocols for handling surface burns may be available. </a:t>
            </a:r>
          </a:p>
          <a:p>
            <a:pPr lvl="1"/>
            <a:r>
              <a:rPr lang="en-US" altLang="en-US" dirty="0"/>
              <a:t>Hazmat team should be available to assist you. </a:t>
            </a:r>
          </a:p>
          <a:p>
            <a:pPr lvl="1"/>
            <a:r>
              <a:rPr lang="en-US" altLang="en-US" dirty="0"/>
              <a:t>After decontamination, promptly transport to the ED for definitive care.</a:t>
            </a:r>
          </a:p>
          <a:p>
            <a:pPr lvl="1"/>
            <a:r>
              <a:rPr lang="en-US" altLang="en-US" dirty="0"/>
              <a:t>Obtain material safety data sheets.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dirty="0">
                <a:cs typeface="+mj-cs"/>
              </a:rPr>
              <a:t>Ingested Poisons </a:t>
            </a:r>
            <a:r>
              <a:rPr lang="en-US" sz="2000" b="0" dirty="0">
                <a:cs typeface="+mj-cs"/>
              </a:rPr>
              <a:t>(1 of 4)</a:t>
            </a:r>
          </a:p>
        </p:txBody>
      </p:sp>
      <p:sp>
        <p:nvSpPr>
          <p:cNvPr id="29699" name="Content Placeholder 2"/>
          <p:cNvSpPr>
            <a:spLocks noGrp="1"/>
          </p:cNvSpPr>
          <p:nvPr>
            <p:ph idx="1"/>
          </p:nvPr>
        </p:nvSpPr>
        <p:spPr/>
        <p:txBody>
          <a:bodyPr rIns="228600"/>
          <a:lstStyle/>
          <a:p>
            <a:pPr>
              <a:spcBef>
                <a:spcPct val="35000"/>
              </a:spcBef>
            </a:pPr>
            <a:r>
              <a:rPr lang="en-US" altLang="en-US" dirty="0"/>
              <a:t>About 80% of poisoning is by mouth.</a:t>
            </a:r>
          </a:p>
          <a:p>
            <a:pPr lvl="1">
              <a:spcBef>
                <a:spcPct val="35000"/>
              </a:spcBef>
            </a:pPr>
            <a:r>
              <a:rPr lang="en-US" altLang="en-US" dirty="0"/>
              <a:t>Liquids</a:t>
            </a:r>
          </a:p>
          <a:p>
            <a:pPr lvl="1">
              <a:spcBef>
                <a:spcPct val="35000"/>
              </a:spcBef>
            </a:pPr>
            <a:r>
              <a:rPr lang="en-US" altLang="en-US" dirty="0"/>
              <a:t>Household cleaners</a:t>
            </a:r>
          </a:p>
          <a:p>
            <a:pPr lvl="1">
              <a:spcBef>
                <a:spcPct val="35000"/>
              </a:spcBef>
            </a:pPr>
            <a:r>
              <a:rPr lang="en-US" altLang="en-US" dirty="0"/>
              <a:t>Contaminated food</a:t>
            </a:r>
          </a:p>
          <a:p>
            <a:pPr lvl="1">
              <a:spcBef>
                <a:spcPct val="35000"/>
              </a:spcBef>
            </a:pPr>
            <a:r>
              <a:rPr lang="en-US" altLang="en-US" dirty="0"/>
              <a:t>Plants</a:t>
            </a:r>
          </a:p>
          <a:p>
            <a:pPr lvl="1">
              <a:spcBef>
                <a:spcPct val="35000"/>
              </a:spcBef>
            </a:pPr>
            <a:r>
              <a:rPr lang="en-US" altLang="en-US" dirty="0"/>
              <a:t>Drugs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lnSpc>
                <a:spcPct val="85000"/>
              </a:lnSpc>
              <a:defRPr/>
            </a:pPr>
            <a:r>
              <a:rPr lang="en-US" dirty="0">
                <a:cs typeface="+mj-cs"/>
              </a:rPr>
              <a:t>Ingested Poisons </a:t>
            </a:r>
            <a:r>
              <a:rPr lang="en-US" sz="2000" b="0" dirty="0">
                <a:cs typeface="+mj-cs"/>
              </a:rPr>
              <a:t>(2 of 4)</a:t>
            </a:r>
          </a:p>
        </p:txBody>
      </p:sp>
      <p:sp>
        <p:nvSpPr>
          <p:cNvPr id="30723" name="Rectangle 1027"/>
          <p:cNvSpPr>
            <a:spLocks noGrp="1" noChangeArrowheads="1"/>
          </p:cNvSpPr>
          <p:nvPr>
            <p:ph idx="1"/>
          </p:nvPr>
        </p:nvSpPr>
        <p:spPr/>
        <p:txBody>
          <a:bodyPr rIns="228600"/>
          <a:lstStyle/>
          <a:p>
            <a:pPr>
              <a:spcBef>
                <a:spcPct val="35000"/>
              </a:spcBef>
            </a:pPr>
            <a:r>
              <a:rPr lang="en-US" altLang="en-US" dirty="0"/>
              <a:t>Usually accidental in children and deliberate in adults</a:t>
            </a:r>
          </a:p>
          <a:p>
            <a:pPr>
              <a:spcBef>
                <a:spcPct val="35000"/>
              </a:spcBef>
            </a:pPr>
            <a:r>
              <a:rPr lang="en-US" altLang="en-US" dirty="0"/>
              <a:t>Signs and symptoms include burns around the mouth, gastrointestinal pain, vomiting, cardiac dysrhythmias, and seizures.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a:cs typeface="+mj-cs"/>
              </a:rPr>
              <a:t>Ingested Poisons </a:t>
            </a:r>
            <a:r>
              <a:rPr lang="en-US" sz="2000" b="0" dirty="0">
                <a:cs typeface="+mj-cs"/>
              </a:rPr>
              <a:t>(3 of 4)</a:t>
            </a:r>
          </a:p>
        </p:txBody>
      </p:sp>
      <p:sp>
        <p:nvSpPr>
          <p:cNvPr id="31747" name="Content Placeholder 2"/>
          <p:cNvSpPr>
            <a:spLocks noGrp="1"/>
          </p:cNvSpPr>
          <p:nvPr>
            <p:ph idx="1"/>
          </p:nvPr>
        </p:nvSpPr>
        <p:spPr/>
        <p:txBody>
          <a:bodyPr rIns="228600"/>
          <a:lstStyle/>
          <a:p>
            <a:r>
              <a:rPr lang="en-US" altLang="en-US" dirty="0"/>
              <a:t>Treat signs and symptoms and notify the poison center and medical control of the patient’s condition.</a:t>
            </a:r>
          </a:p>
          <a:p>
            <a:pPr>
              <a:spcBef>
                <a:spcPct val="35000"/>
              </a:spcBef>
            </a:pPr>
            <a:r>
              <a:rPr lang="en-US" altLang="en-US" dirty="0"/>
              <a:t>Consider whether there is unabsorbed poison remaining in the gastrointestinal tract and whether you can safely and effectively prevent its absorption.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a:cs typeface="+mj-cs"/>
              </a:rPr>
              <a:t>Ingested Poisons </a:t>
            </a:r>
            <a:r>
              <a:rPr lang="en-US" sz="2000" b="0" dirty="0">
                <a:cs typeface="+mj-cs"/>
              </a:rPr>
              <a:t>(4 of 4)</a:t>
            </a:r>
          </a:p>
        </p:txBody>
      </p:sp>
      <p:sp>
        <p:nvSpPr>
          <p:cNvPr id="32771" name="Content Placeholder 2"/>
          <p:cNvSpPr>
            <a:spLocks noGrp="1"/>
          </p:cNvSpPr>
          <p:nvPr>
            <p:ph idx="1"/>
          </p:nvPr>
        </p:nvSpPr>
        <p:spPr>
          <a:xfrm>
            <a:off x="6197600" y="1447800"/>
            <a:ext cx="5588000" cy="4800600"/>
          </a:xfrm>
        </p:spPr>
        <p:txBody>
          <a:bodyPr rIns="228600"/>
          <a:lstStyle/>
          <a:p>
            <a:pPr>
              <a:spcBef>
                <a:spcPct val="35000"/>
              </a:spcBef>
            </a:pPr>
            <a:r>
              <a:rPr lang="en-US" altLang="en-US" dirty="0"/>
              <a:t>Some EMS systems allow EMTs to administer activated charcoal.</a:t>
            </a:r>
          </a:p>
          <a:p>
            <a:pPr>
              <a:spcBef>
                <a:spcPct val="35000"/>
              </a:spcBef>
            </a:pPr>
            <a:r>
              <a:rPr lang="en-US" altLang="en-US" dirty="0"/>
              <a:t>Always immediately assess the ABCs of every patient who has been poisoned. </a:t>
            </a:r>
          </a:p>
        </p:txBody>
      </p:sp>
      <p:pic>
        <p:nvPicPr>
          <p:cNvPr id="4098" name="Picture 2" descr="A photo shows three containers of activated charcoal.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511300"/>
            <a:ext cx="4229100" cy="3150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20750" y="4700358"/>
            <a:ext cx="4470400" cy="646331"/>
          </a:xfrm>
          <a:prstGeom prst="rect">
            <a:avLst/>
          </a:prstGeom>
        </p:spPr>
        <p:txBody>
          <a:bodyPr wrap="square">
            <a:spAutoFit/>
          </a:bodyPr>
          <a:lstStyle/>
          <a:p>
            <a:r>
              <a:rPr lang="en-US" b="1" dirty="0"/>
              <a:t>FIGURE 22-7 </a:t>
            </a:r>
            <a:r>
              <a:rPr lang="en-US" dirty="0"/>
              <a:t>Activated charcoal comes as a premixed suspension.</a:t>
            </a:r>
          </a:p>
        </p:txBody>
      </p:sp>
      <p:sp>
        <p:nvSpPr>
          <p:cNvPr id="3" name="Rectangle 2"/>
          <p:cNvSpPr/>
          <p:nvPr/>
        </p:nvSpPr>
        <p:spPr>
          <a:xfrm>
            <a:off x="920750" y="5346689"/>
            <a:ext cx="290816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American Academy of </a:t>
            </a:r>
            <a:r>
              <a:rPr lang="en-US" sz="1000" dirty="0" err="1">
                <a:latin typeface="Arial" panose="020B0604020202020204" pitchFamily="34" charset="0"/>
                <a:cs typeface="Arial" panose="020B0604020202020204" pitchFamily="34" charset="0"/>
              </a:rPr>
              <a:t>Orthopaedic</a:t>
            </a:r>
            <a:r>
              <a:rPr lang="en-US" sz="1000" dirty="0">
                <a:latin typeface="Arial" panose="020B0604020202020204" pitchFamily="34" charset="0"/>
                <a:cs typeface="Arial" panose="020B0604020202020204" pitchFamily="34" charset="0"/>
              </a:rPr>
              <a:t> Surgeons.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dirty="0">
                <a:cs typeface="+mj-cs"/>
              </a:rPr>
              <a:t>Injected Poisons </a:t>
            </a:r>
            <a:r>
              <a:rPr lang="en-US" sz="2000" b="0" dirty="0">
                <a:cs typeface="+mj-cs"/>
              </a:rPr>
              <a:t>(1 of 2)</a:t>
            </a:r>
          </a:p>
        </p:txBody>
      </p:sp>
      <p:sp>
        <p:nvSpPr>
          <p:cNvPr id="33795" name="Content Placeholder 2"/>
          <p:cNvSpPr>
            <a:spLocks noGrp="1"/>
          </p:cNvSpPr>
          <p:nvPr>
            <p:ph idx="1"/>
          </p:nvPr>
        </p:nvSpPr>
        <p:spPr/>
        <p:txBody>
          <a:bodyPr rIns="228600"/>
          <a:lstStyle/>
          <a:p>
            <a:pPr>
              <a:spcBef>
                <a:spcPct val="35000"/>
              </a:spcBef>
            </a:pPr>
            <a:r>
              <a:rPr lang="en-US" altLang="en-US" dirty="0"/>
              <a:t>Exposure includes intravenous drug abuse and envenomation by insects, arachnids, and reptiles. </a:t>
            </a:r>
          </a:p>
          <a:p>
            <a:pPr>
              <a:spcBef>
                <a:spcPct val="35000"/>
              </a:spcBef>
            </a:pPr>
            <a:r>
              <a:rPr lang="en-US" altLang="en-US" dirty="0"/>
              <a:t>Usually absorbed quickly into the body or cause intense local tissue destruction </a:t>
            </a:r>
          </a:p>
          <a:p>
            <a:pPr>
              <a:spcBef>
                <a:spcPct val="35000"/>
              </a:spcBef>
            </a:pPr>
            <a:r>
              <a:rPr lang="en-US" altLang="en-US" dirty="0"/>
              <a:t>Cannot be diluted or removed from the body in the field</a:t>
            </a:r>
          </a:p>
          <a:p>
            <a:pPr>
              <a:spcBef>
                <a:spcPct val="35000"/>
              </a:spcBef>
            </a:pPr>
            <a:endParaRPr lang="en-US" altLang="en-US"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cs typeface="+mj-cs"/>
              </a:rPr>
              <a:t>Injected Poisons </a:t>
            </a:r>
            <a:r>
              <a:rPr lang="en-US" sz="2000" b="0" dirty="0">
                <a:cs typeface="+mj-cs"/>
              </a:rPr>
              <a:t>(2 of 2)</a:t>
            </a:r>
          </a:p>
        </p:txBody>
      </p:sp>
      <p:sp>
        <p:nvSpPr>
          <p:cNvPr id="34819" name="Content Placeholder 2"/>
          <p:cNvSpPr>
            <a:spLocks noGrp="1"/>
          </p:cNvSpPr>
          <p:nvPr>
            <p:ph idx="1"/>
          </p:nvPr>
        </p:nvSpPr>
        <p:spPr/>
        <p:txBody>
          <a:bodyPr rIns="228600"/>
          <a:lstStyle/>
          <a:p>
            <a:pPr>
              <a:spcBef>
                <a:spcPct val="35000"/>
              </a:spcBef>
            </a:pPr>
            <a:r>
              <a:rPr lang="en-US" altLang="en-US" dirty="0"/>
              <a:t>Signs and symptoms may include weakness, dizziness, fever/chills, unresponsiveness, and excitability.</a:t>
            </a:r>
          </a:p>
          <a:p>
            <a:pPr>
              <a:spcBef>
                <a:spcPct val="35000"/>
              </a:spcBef>
            </a:pPr>
            <a:r>
              <a:rPr lang="en-US" altLang="en-US" dirty="0"/>
              <a:t>Monitor the airway, provide high-flow oxygen, and be alert for nausea and vomiting.</a:t>
            </a:r>
          </a:p>
          <a:p>
            <a:r>
              <a:rPr lang="en-US" altLang="en-US" dirty="0"/>
              <a:t>Remove rings, watches, and bracelets from areas around the injection site if swelling occurs.</a:t>
            </a:r>
          </a:p>
          <a:p>
            <a:pPr>
              <a:spcBef>
                <a:spcPct val="35000"/>
              </a:spcBef>
            </a:pPr>
            <a:endParaRPr lang="en-US" altLang="en-US" dirty="0"/>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3)</a:t>
            </a:r>
          </a:p>
        </p:txBody>
      </p:sp>
      <p:sp>
        <p:nvSpPr>
          <p:cNvPr id="5123" name="Rectangle 3"/>
          <p:cNvSpPr>
            <a:spLocks noGrp="1" noChangeArrowheads="1"/>
          </p:cNvSpPr>
          <p:nvPr>
            <p:ph idx="1"/>
          </p:nvPr>
        </p:nvSpPr>
        <p:spPr/>
        <p:txBody>
          <a:bodyPr rIns="228600"/>
          <a:lstStyle/>
          <a:p>
            <a:pPr eaLnBrk="1" hangingPunct="1">
              <a:spcBef>
                <a:spcPct val="35000"/>
              </a:spcBef>
              <a:buFontTx/>
              <a:buNone/>
            </a:pPr>
            <a:r>
              <a:rPr lang="en-US" altLang="en-US" b="1" dirty="0"/>
              <a:t>Toxicology</a:t>
            </a:r>
          </a:p>
          <a:p>
            <a:pPr eaLnBrk="1" hangingPunct="1">
              <a:spcBef>
                <a:spcPct val="35000"/>
              </a:spcBef>
            </a:pPr>
            <a:r>
              <a:rPr lang="en-US" altLang="en-US" dirty="0"/>
              <a:t>Recognition and management of</a:t>
            </a:r>
          </a:p>
          <a:p>
            <a:pPr lvl="1" eaLnBrk="1" hangingPunct="1">
              <a:spcBef>
                <a:spcPct val="35000"/>
              </a:spcBef>
            </a:pPr>
            <a:r>
              <a:rPr lang="en-US" altLang="en-US" dirty="0"/>
              <a:t>Carbon monoxide poisoning</a:t>
            </a:r>
          </a:p>
          <a:p>
            <a:pPr lvl="1" eaLnBrk="1" hangingPunct="1">
              <a:spcBef>
                <a:spcPct val="35000"/>
              </a:spcBef>
            </a:pPr>
            <a:r>
              <a:rPr lang="en-US" altLang="en-US" dirty="0"/>
              <a:t>Nerve agent poisoning</a:t>
            </a:r>
          </a:p>
          <a:p>
            <a:pPr eaLnBrk="1" hangingPunct="1">
              <a:spcBef>
                <a:spcPct val="35000"/>
              </a:spcBef>
            </a:pPr>
            <a:r>
              <a:rPr lang="en-US" altLang="en-US" dirty="0"/>
              <a:t>How and when to contact a poison control center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dirty="0">
                <a:cs typeface="+mj-cs"/>
              </a:rPr>
              <a:t>Scene Size-up</a:t>
            </a:r>
            <a:endParaRPr lang="en-US" sz="2800" b="0" dirty="0">
              <a:cs typeface="+mj-cs"/>
            </a:endParaRPr>
          </a:p>
        </p:txBody>
      </p:sp>
      <p:sp>
        <p:nvSpPr>
          <p:cNvPr id="35843" name="Content Placeholder 2"/>
          <p:cNvSpPr>
            <a:spLocks noGrp="1"/>
          </p:cNvSpPr>
          <p:nvPr>
            <p:ph idx="1"/>
          </p:nvPr>
        </p:nvSpPr>
        <p:spPr/>
        <p:txBody>
          <a:bodyPr rIns="228600"/>
          <a:lstStyle/>
          <a:p>
            <a:r>
              <a:rPr lang="en-US" altLang="en-US" dirty="0">
                <a:ea typeface="MS PGothic" charset="-128"/>
              </a:rPr>
              <a:t>Take standard precautions and look for clues</a:t>
            </a:r>
            <a:r>
              <a:rPr lang="en-US" altLang="en-US" dirty="0"/>
              <a:t>:</a:t>
            </a:r>
          </a:p>
          <a:p>
            <a:pPr lvl="1">
              <a:spcBef>
                <a:spcPts val="900"/>
              </a:spcBef>
            </a:pPr>
            <a:r>
              <a:rPr lang="en-US" altLang="en-US" dirty="0"/>
              <a:t>Is there an odor in the room? Is the scene safe? </a:t>
            </a:r>
          </a:p>
          <a:p>
            <a:pPr lvl="1">
              <a:spcBef>
                <a:spcPts val="900"/>
              </a:spcBef>
            </a:pPr>
            <a:r>
              <a:rPr lang="en-US" altLang="en-US" dirty="0"/>
              <a:t>Are there medication bottles lying around? Is there medication missing that might indicate an overdose?</a:t>
            </a:r>
          </a:p>
          <a:p>
            <a:pPr lvl="1">
              <a:spcBef>
                <a:spcPts val="900"/>
              </a:spcBef>
            </a:pPr>
            <a:r>
              <a:rPr lang="en-US" altLang="en-US" dirty="0"/>
              <a:t>Are alcoholic beverage containers present?</a:t>
            </a:r>
          </a:p>
          <a:p>
            <a:pPr lvl="1">
              <a:spcBef>
                <a:spcPts val="900"/>
              </a:spcBef>
            </a:pPr>
            <a:r>
              <a:rPr lang="en-US" altLang="en-US" dirty="0"/>
              <a:t>Are there syringes or other drug paraphernalia</a:t>
            </a:r>
            <a:r>
              <a:rPr lang="en-US" altLang="en-US" dirty="0">
                <a:solidFill>
                  <a:srgbClr val="000000"/>
                </a:solidFill>
              </a:rPr>
              <a:t>?</a:t>
            </a:r>
          </a:p>
          <a:p>
            <a:pPr lvl="1">
              <a:spcBef>
                <a:spcPts val="900"/>
              </a:spcBef>
            </a:pPr>
            <a:r>
              <a:rPr lang="en-US" altLang="en-US" dirty="0"/>
              <a:t>Is there a suspicious odor that may indicate the presence of a drug laboratory?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3)</a:t>
            </a:r>
          </a:p>
        </p:txBody>
      </p:sp>
      <p:sp>
        <p:nvSpPr>
          <p:cNvPr id="37891" name="Content Placeholder 2"/>
          <p:cNvSpPr>
            <a:spLocks noGrp="1"/>
          </p:cNvSpPr>
          <p:nvPr>
            <p:ph idx="1"/>
          </p:nvPr>
        </p:nvSpPr>
        <p:spPr/>
        <p:txBody>
          <a:bodyPr rIns="228600"/>
          <a:lstStyle/>
          <a:p>
            <a:pPr>
              <a:spcBef>
                <a:spcPct val="35000"/>
              </a:spcBef>
            </a:pPr>
            <a:r>
              <a:rPr lang="en-US" altLang="en-US" dirty="0"/>
              <a:t>Determine the severity of the patient’s condition. </a:t>
            </a:r>
          </a:p>
          <a:p>
            <a:pPr lvl="1">
              <a:spcBef>
                <a:spcPct val="35000"/>
              </a:spcBef>
            </a:pPr>
            <a:r>
              <a:rPr lang="en-US" altLang="en-US" dirty="0"/>
              <a:t>Obtain a general impression.</a:t>
            </a:r>
          </a:p>
          <a:p>
            <a:pPr lvl="1">
              <a:spcBef>
                <a:spcPct val="35000"/>
              </a:spcBef>
            </a:pPr>
            <a:r>
              <a:rPr lang="en-US" altLang="en-US" dirty="0"/>
              <a:t>Assess the level of consciousness.</a:t>
            </a:r>
          </a:p>
          <a:p>
            <a:pPr lvl="1">
              <a:spcBef>
                <a:spcPct val="35000"/>
              </a:spcBef>
            </a:pPr>
            <a:r>
              <a:rPr lang="en-US" altLang="en-US" dirty="0"/>
              <a:t>Determine any life threats.</a:t>
            </a:r>
          </a:p>
          <a:p>
            <a:pPr lvl="1">
              <a:spcBef>
                <a:spcPct val="35000"/>
              </a:spcBef>
            </a:pPr>
            <a:r>
              <a:rPr lang="en-US" altLang="en-US" dirty="0"/>
              <a:t>Do not assume a conscious, alert, and oriented patient is in stable condition.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(2 of 3)</a:t>
            </a:r>
          </a:p>
        </p:txBody>
      </p:sp>
      <p:sp>
        <p:nvSpPr>
          <p:cNvPr id="38915" name="Rectangle 1027"/>
          <p:cNvSpPr>
            <a:spLocks noGrp="1" noChangeArrowheads="1"/>
          </p:cNvSpPr>
          <p:nvPr>
            <p:ph idx="1"/>
          </p:nvPr>
        </p:nvSpPr>
        <p:spPr/>
        <p:txBody>
          <a:bodyPr rIns="228600"/>
          <a:lstStyle/>
          <a:p>
            <a:pPr>
              <a:spcBef>
                <a:spcPct val="35000"/>
              </a:spcBef>
            </a:pPr>
            <a:r>
              <a:rPr lang="en-US" altLang="en-US" dirty="0"/>
              <a:t>Airway and breathing</a:t>
            </a:r>
          </a:p>
          <a:p>
            <a:pPr lvl="1">
              <a:spcBef>
                <a:spcPct val="35000"/>
              </a:spcBef>
            </a:pPr>
            <a:r>
              <a:rPr lang="en-US" altLang="en-US" dirty="0"/>
              <a:t>Ensure that the patient has an open airway and adequate ventilation.</a:t>
            </a:r>
          </a:p>
          <a:p>
            <a:pPr lvl="1">
              <a:spcBef>
                <a:spcPct val="35000"/>
              </a:spcBef>
            </a:pPr>
            <a:r>
              <a:rPr lang="en-US" altLang="en-US" dirty="0"/>
              <a:t>If patient has difficulty breathing or an inhalation injury, begin oxygen therapy.</a:t>
            </a:r>
          </a:p>
          <a:p>
            <a:pPr lvl="1">
              <a:spcBef>
                <a:spcPct val="35000"/>
              </a:spcBef>
            </a:pPr>
            <a:r>
              <a:rPr lang="en-US" altLang="en-US" dirty="0"/>
              <a:t>Have suction available; these patients are susceptible to vomiting. </a:t>
            </a:r>
          </a:p>
          <a:p>
            <a:pPr>
              <a:spcBef>
                <a:spcPct val="35000"/>
              </a:spcBef>
            </a:pPr>
            <a:r>
              <a:rPr lang="en-US" altLang="en-US" dirty="0"/>
              <a:t>Circulation</a:t>
            </a:r>
          </a:p>
          <a:p>
            <a:pPr lvl="1">
              <a:spcBef>
                <a:spcPct val="35000"/>
              </a:spcBef>
            </a:pPr>
            <a:r>
              <a:rPr lang="en-US" altLang="en-US" dirty="0"/>
              <a:t>Assess the </a:t>
            </a:r>
            <a:r>
              <a:rPr lang="en-US" altLang="ja-JP" dirty="0"/>
              <a:t>pulse and skin condition.</a:t>
            </a:r>
          </a:p>
          <a:p>
            <a:pPr lvl="1">
              <a:spcBef>
                <a:spcPct val="35000"/>
              </a:spcBef>
            </a:pPr>
            <a:r>
              <a:rPr lang="en-US" altLang="en-US" dirty="0"/>
              <a:t>Will vary depending on the substance involved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p:nvPr>
        </p:nvSpPr>
        <p:spPr/>
        <p:txBody>
          <a:bodyPr/>
          <a:lstStyle/>
          <a:p>
            <a:pPr>
              <a:lnSpc>
                <a:spcPct val="85000"/>
              </a:lnSpc>
              <a:defRPr/>
            </a:pPr>
            <a:r>
              <a:rPr lang="en-US" dirty="0">
                <a:cs typeface="+mj-cs"/>
              </a:rPr>
              <a:t>Primary Assessment </a:t>
            </a:r>
            <a:r>
              <a:rPr lang="en-US" sz="2000" b="0" dirty="0">
                <a:cs typeface="+mj-cs"/>
              </a:rPr>
              <a:t>(3 of 3)</a:t>
            </a:r>
          </a:p>
        </p:txBody>
      </p:sp>
      <p:sp>
        <p:nvSpPr>
          <p:cNvPr id="39939" name="Rectangle 1027"/>
          <p:cNvSpPr>
            <a:spLocks noGrp="1" noChangeArrowheads="1"/>
          </p:cNvSpPr>
          <p:nvPr>
            <p:ph idx="1"/>
          </p:nvPr>
        </p:nvSpPr>
        <p:spPr/>
        <p:txBody>
          <a:bodyPr rIns="228600"/>
          <a:lstStyle/>
          <a:p>
            <a:pPr>
              <a:spcBef>
                <a:spcPct val="35000"/>
              </a:spcBef>
            </a:pPr>
            <a:r>
              <a:rPr lang="en-US" altLang="en-US" dirty="0"/>
              <a:t>Transport decision</a:t>
            </a:r>
          </a:p>
          <a:p>
            <a:pPr lvl="1">
              <a:spcBef>
                <a:spcPts val="900"/>
              </a:spcBef>
            </a:pPr>
            <a:r>
              <a:rPr lang="en-US" altLang="en-US" dirty="0"/>
              <a:t>Consider prompt transport for patients with obvious alterations in the XABCs or for patients you have determined have a poor general impression.</a:t>
            </a:r>
          </a:p>
          <a:p>
            <a:pPr lvl="1">
              <a:spcBef>
                <a:spcPts val="900"/>
              </a:spcBef>
            </a:pPr>
            <a:r>
              <a:rPr lang="en-US" altLang="en-US" dirty="0"/>
              <a:t>Everyone who is exposed to the hazardous material must be thoroughly decontaminated by the hazmat team before leaving the scene.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3)</a:t>
            </a:r>
          </a:p>
        </p:txBody>
      </p:sp>
      <p:sp>
        <p:nvSpPr>
          <p:cNvPr id="40963" name="Content Placeholder 2"/>
          <p:cNvSpPr>
            <a:spLocks noGrp="1"/>
          </p:cNvSpPr>
          <p:nvPr>
            <p:ph idx="1"/>
          </p:nvPr>
        </p:nvSpPr>
        <p:spPr/>
        <p:txBody>
          <a:bodyPr rIns="228600"/>
          <a:lstStyle/>
          <a:p>
            <a:pPr>
              <a:spcBef>
                <a:spcPct val="35000"/>
              </a:spcBef>
            </a:pPr>
            <a:r>
              <a:rPr lang="en-US" altLang="en-US" dirty="0"/>
              <a:t>Investigate the chief complaint.</a:t>
            </a:r>
          </a:p>
          <a:p>
            <a:pPr lvl="1">
              <a:spcBef>
                <a:spcPct val="35000"/>
              </a:spcBef>
            </a:pPr>
            <a:r>
              <a:rPr lang="en-US" altLang="en-US" dirty="0"/>
              <a:t>If your patient is responsive, begin with an evaluation of the exposure and the SAMPLE history.</a:t>
            </a:r>
          </a:p>
          <a:p>
            <a:pPr lvl="1">
              <a:spcBef>
                <a:spcPct val="35000"/>
              </a:spcBef>
            </a:pPr>
            <a:r>
              <a:rPr lang="en-US" altLang="en-US" dirty="0"/>
              <a:t>If your patient is unresponsive, obtain the history from other sources.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(2 of 3)</a:t>
            </a:r>
          </a:p>
        </p:txBody>
      </p:sp>
      <p:sp>
        <p:nvSpPr>
          <p:cNvPr id="41987" name="Content Placeholder 2"/>
          <p:cNvSpPr>
            <a:spLocks noGrp="1"/>
          </p:cNvSpPr>
          <p:nvPr>
            <p:ph idx="1"/>
          </p:nvPr>
        </p:nvSpPr>
        <p:spPr/>
        <p:txBody>
          <a:bodyPr rIns="228600"/>
          <a:lstStyle/>
          <a:p>
            <a:pPr>
              <a:spcBef>
                <a:spcPct val="35000"/>
              </a:spcBef>
            </a:pPr>
            <a:r>
              <a:rPr lang="en-US" altLang="en-US" dirty="0"/>
              <a:t>In addition to SAMPLE, ask the following questions:</a:t>
            </a:r>
          </a:p>
          <a:p>
            <a:pPr lvl="1">
              <a:spcBef>
                <a:spcPct val="35000"/>
              </a:spcBef>
            </a:pPr>
            <a:r>
              <a:rPr lang="en-US" altLang="en-US" dirty="0"/>
              <a:t>What is the substance involved?</a:t>
            </a:r>
          </a:p>
          <a:p>
            <a:pPr lvl="1">
              <a:spcBef>
                <a:spcPct val="35000"/>
              </a:spcBef>
            </a:pPr>
            <a:r>
              <a:rPr lang="en-US" altLang="en-US" dirty="0"/>
              <a:t>When did the patient become exposed to it?</a:t>
            </a:r>
          </a:p>
          <a:p>
            <a:pPr lvl="1">
              <a:spcBef>
                <a:spcPct val="35000"/>
              </a:spcBef>
            </a:pPr>
            <a:r>
              <a:rPr lang="en-US" altLang="en-US" dirty="0"/>
              <a:t>How much did the patient ingest or what was the level of exposure?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(3 of 3)</a:t>
            </a:r>
          </a:p>
        </p:txBody>
      </p:sp>
      <p:sp>
        <p:nvSpPr>
          <p:cNvPr id="43011" name="Content Placeholder 2"/>
          <p:cNvSpPr>
            <a:spLocks noGrp="1"/>
          </p:cNvSpPr>
          <p:nvPr>
            <p:ph idx="1"/>
          </p:nvPr>
        </p:nvSpPr>
        <p:spPr/>
        <p:txBody>
          <a:bodyPr rIns="228600"/>
          <a:lstStyle/>
          <a:p>
            <a:pPr>
              <a:spcBef>
                <a:spcPct val="35000"/>
              </a:spcBef>
            </a:pPr>
            <a:r>
              <a:rPr lang="en-US" altLang="en-US" dirty="0"/>
              <a:t>Questions (cont</a:t>
            </a:r>
            <a:r>
              <a:rPr lang="ja-JP" altLang="en-US" dirty="0"/>
              <a:t>’</a:t>
            </a:r>
            <a:r>
              <a:rPr lang="en-US" altLang="ja-JP" dirty="0"/>
              <a:t>d):</a:t>
            </a:r>
          </a:p>
          <a:p>
            <a:pPr lvl="1">
              <a:spcBef>
                <a:spcPct val="35000"/>
              </a:spcBef>
            </a:pPr>
            <a:r>
              <a:rPr lang="en-US" altLang="en-US" dirty="0"/>
              <a:t>Over what period did the patient take or was exposed to the substance?</a:t>
            </a:r>
          </a:p>
          <a:p>
            <a:pPr lvl="1">
              <a:spcBef>
                <a:spcPct val="35000"/>
              </a:spcBef>
            </a:pPr>
            <a:r>
              <a:rPr lang="en-US" altLang="en-US" dirty="0"/>
              <a:t>Has the patient or a bystander performed any intervention?</a:t>
            </a:r>
          </a:p>
          <a:p>
            <a:pPr lvl="1">
              <a:spcBef>
                <a:spcPct val="35000"/>
              </a:spcBef>
            </a:pPr>
            <a:r>
              <a:rPr lang="en-US" altLang="en-US" dirty="0"/>
              <a:t>How much does the patient weigh?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cs typeface="+mj-cs"/>
              </a:rPr>
              <a:t>Secondary Assessment</a:t>
            </a:r>
          </a:p>
        </p:txBody>
      </p:sp>
      <p:sp>
        <p:nvSpPr>
          <p:cNvPr id="44035" name="Content Placeholder 2"/>
          <p:cNvSpPr>
            <a:spLocks noGrp="1"/>
          </p:cNvSpPr>
          <p:nvPr>
            <p:ph idx="1"/>
          </p:nvPr>
        </p:nvSpPr>
        <p:spPr/>
        <p:txBody>
          <a:bodyPr rIns="228600"/>
          <a:lstStyle/>
          <a:p>
            <a:pPr>
              <a:spcBef>
                <a:spcPct val="35000"/>
              </a:spcBef>
            </a:pPr>
            <a:r>
              <a:rPr lang="en-US" altLang="en-US" dirty="0"/>
              <a:t>Physical examinations</a:t>
            </a:r>
          </a:p>
          <a:p>
            <a:pPr lvl="1">
              <a:spcBef>
                <a:spcPct val="35000"/>
              </a:spcBef>
            </a:pPr>
            <a:r>
              <a:rPr lang="en-US" altLang="en-US" dirty="0"/>
              <a:t>Focus on the area of the body involved with the poisoning or the route of exposure.</a:t>
            </a:r>
          </a:p>
          <a:p>
            <a:pPr lvl="1">
              <a:spcBef>
                <a:spcPct val="35000"/>
              </a:spcBef>
            </a:pPr>
            <a:r>
              <a:rPr lang="en-US" altLang="en-US" dirty="0"/>
              <a:t>A general review of all body systems may help to identify systemic problems.</a:t>
            </a:r>
          </a:p>
          <a:p>
            <a:pPr>
              <a:spcBef>
                <a:spcPct val="35000"/>
              </a:spcBef>
            </a:pPr>
            <a:r>
              <a:rPr lang="en-US" altLang="en-US" dirty="0"/>
              <a:t>A complete set of baseline vital signs is important.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(1 of 3)</a:t>
            </a:r>
          </a:p>
        </p:txBody>
      </p:sp>
      <p:sp>
        <p:nvSpPr>
          <p:cNvPr id="45059" name="Content Placeholder 2"/>
          <p:cNvSpPr>
            <a:spLocks noGrp="1"/>
          </p:cNvSpPr>
          <p:nvPr>
            <p:ph idx="1"/>
          </p:nvPr>
        </p:nvSpPr>
        <p:spPr>
          <a:xfrm>
            <a:off x="925830" y="1490870"/>
            <a:ext cx="10021570" cy="4699047"/>
          </a:xfrm>
        </p:spPr>
        <p:txBody>
          <a:bodyPr rIns="228600"/>
          <a:lstStyle/>
          <a:p>
            <a:pPr>
              <a:spcBef>
                <a:spcPct val="35000"/>
              </a:spcBef>
            </a:pPr>
            <a:r>
              <a:rPr lang="en-US" altLang="en-US" dirty="0"/>
              <a:t>Reassess the adequacy of the XABCs.</a:t>
            </a:r>
          </a:p>
          <a:p>
            <a:pPr>
              <a:spcBef>
                <a:spcPct val="35000"/>
              </a:spcBef>
            </a:pPr>
            <a:r>
              <a:rPr lang="en-US" altLang="en-US" dirty="0"/>
              <a:t>Repeat vital signs; compare them with the baseline set. </a:t>
            </a:r>
          </a:p>
          <a:p>
            <a:pPr>
              <a:spcBef>
                <a:spcPct val="35000"/>
              </a:spcBef>
            </a:pPr>
            <a:r>
              <a:rPr lang="en-US" altLang="en-US" dirty="0"/>
              <a:t>Evaluate your interventions.</a:t>
            </a:r>
          </a:p>
          <a:p>
            <a:pPr lvl="1">
              <a:spcBef>
                <a:spcPct val="35000"/>
              </a:spcBef>
            </a:pPr>
            <a:r>
              <a:rPr lang="en-US" altLang="en-US" dirty="0"/>
              <a:t>Every 15 minutes for a stable patient</a:t>
            </a:r>
          </a:p>
          <a:p>
            <a:pPr lvl="1">
              <a:spcBef>
                <a:spcPct val="35000"/>
              </a:spcBef>
            </a:pPr>
            <a:r>
              <a:rPr lang="en-US" altLang="en-US" dirty="0"/>
              <a:t>Every 5 minutes, or constantly, for a patient who has consumed a harmful or lethal dose</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cs typeface="+mj-cs"/>
              </a:rPr>
              <a:t>Reassessment </a:t>
            </a:r>
            <a:r>
              <a:rPr lang="en-US" sz="2000" b="0" dirty="0">
                <a:cs typeface="+mj-cs"/>
              </a:rPr>
              <a:t>(2 of 3)</a:t>
            </a:r>
          </a:p>
        </p:txBody>
      </p:sp>
      <p:sp>
        <p:nvSpPr>
          <p:cNvPr id="46083" name="Content Placeholder 2"/>
          <p:cNvSpPr>
            <a:spLocks noGrp="1"/>
          </p:cNvSpPr>
          <p:nvPr>
            <p:ph idx="1"/>
          </p:nvPr>
        </p:nvSpPr>
        <p:spPr/>
        <p:txBody>
          <a:bodyPr rIns="228600"/>
          <a:lstStyle/>
          <a:p>
            <a:pPr>
              <a:spcBef>
                <a:spcPct val="35000"/>
              </a:spcBef>
            </a:pPr>
            <a:r>
              <a:rPr lang="en-US" altLang="en-US" dirty="0"/>
              <a:t>Treatment</a:t>
            </a:r>
          </a:p>
          <a:p>
            <a:pPr lvl="1">
              <a:spcBef>
                <a:spcPct val="35000"/>
              </a:spcBef>
            </a:pPr>
            <a:r>
              <a:rPr lang="en-US" altLang="en-US" dirty="0"/>
              <a:t>Supporting the XABCs is your most important task.</a:t>
            </a:r>
          </a:p>
          <a:p>
            <a:pPr lvl="1">
              <a:spcBef>
                <a:spcPct val="35000"/>
              </a:spcBef>
            </a:pPr>
            <a:r>
              <a:rPr lang="en-US" altLang="en-US" dirty="0"/>
              <a:t>Contact medical control or a poison center to discuss treatment options.</a:t>
            </a:r>
          </a:p>
          <a:p>
            <a:pPr lvl="1">
              <a:spcBef>
                <a:spcPct val="35000"/>
              </a:spcBef>
            </a:pPr>
            <a:r>
              <a:rPr lang="en-US" altLang="en-US" dirty="0"/>
              <a:t>Manage airborne exposures with oxygen.</a:t>
            </a:r>
          </a:p>
          <a:p>
            <a:pPr lvl="1">
              <a:spcBef>
                <a:spcPct val="35000"/>
              </a:spcBef>
            </a:pPr>
            <a:r>
              <a:rPr lang="en-US" altLang="en-US" dirty="0"/>
              <a:t>Remove contact exposures with water.</a:t>
            </a:r>
          </a:p>
          <a:p>
            <a:pPr lvl="1">
              <a:spcBef>
                <a:spcPct val="35000"/>
              </a:spcBef>
            </a:pPr>
            <a:r>
              <a:rPr lang="en-US" altLang="en-US" dirty="0"/>
              <a:t>Consider activated charcoal for ingestions.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3)</a:t>
            </a:r>
          </a:p>
        </p:txBody>
      </p:sp>
      <p:sp>
        <p:nvSpPr>
          <p:cNvPr id="6147" name="Rectangle 3"/>
          <p:cNvSpPr>
            <a:spLocks noGrp="1" noChangeArrowheads="1"/>
          </p:cNvSpPr>
          <p:nvPr>
            <p:ph idx="1"/>
          </p:nvPr>
        </p:nvSpPr>
        <p:spPr/>
        <p:txBody>
          <a:bodyPr rIns="228600"/>
          <a:lstStyle/>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Inhaled poisons</a:t>
            </a:r>
          </a:p>
          <a:p>
            <a:pPr lvl="1" eaLnBrk="1" hangingPunct="1">
              <a:spcBef>
                <a:spcPct val="35000"/>
              </a:spcBef>
            </a:pPr>
            <a:r>
              <a:rPr lang="en-US" altLang="en-US" dirty="0"/>
              <a:t>Ingested poisons</a:t>
            </a:r>
          </a:p>
          <a:p>
            <a:pPr lvl="1" eaLnBrk="1" hangingPunct="1">
              <a:spcBef>
                <a:spcPct val="35000"/>
              </a:spcBef>
            </a:pPr>
            <a:r>
              <a:rPr lang="en-US" altLang="en-US" dirty="0"/>
              <a:t>Injected poisons</a:t>
            </a:r>
          </a:p>
          <a:p>
            <a:pPr lvl="1" eaLnBrk="1" hangingPunct="1">
              <a:spcBef>
                <a:spcPct val="35000"/>
              </a:spcBef>
            </a:pPr>
            <a:r>
              <a:rPr lang="en-US" altLang="en-US" dirty="0"/>
              <a:t>Absorbed poisons</a:t>
            </a:r>
          </a:p>
          <a:p>
            <a:pPr lvl="1" eaLnBrk="1" hangingPunct="1">
              <a:spcBef>
                <a:spcPct val="35000"/>
              </a:spcBef>
            </a:pPr>
            <a:r>
              <a:rPr lang="en-US" altLang="en-US" dirty="0"/>
              <a:t>Alcohol intoxication and withdrawal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pPr>
              <a:lnSpc>
                <a:spcPct val="85000"/>
              </a:lnSpc>
              <a:defRPr/>
            </a:pPr>
            <a:r>
              <a:rPr lang="en-US" dirty="0">
                <a:cs typeface="+mj-cs"/>
              </a:rPr>
              <a:t>Reassessment </a:t>
            </a:r>
            <a:r>
              <a:rPr lang="en-US" sz="2000" b="0" dirty="0">
                <a:cs typeface="+mj-cs"/>
              </a:rPr>
              <a:t>(3 of 3)</a:t>
            </a:r>
          </a:p>
        </p:txBody>
      </p:sp>
      <p:sp>
        <p:nvSpPr>
          <p:cNvPr id="47107" name="Rectangle 1027"/>
          <p:cNvSpPr>
            <a:spLocks noGrp="1" noChangeArrowheads="1"/>
          </p:cNvSpPr>
          <p:nvPr>
            <p:ph idx="1"/>
          </p:nvPr>
        </p:nvSpPr>
        <p:spPr/>
        <p:txBody>
          <a:bodyPr rIns="228600"/>
          <a:lstStyle/>
          <a:p>
            <a:pPr>
              <a:spcBef>
                <a:spcPct val="35000"/>
              </a:spcBef>
            </a:pPr>
            <a:r>
              <a:rPr lang="en-US" altLang="en-US" dirty="0"/>
              <a:t>Communication and documentation</a:t>
            </a:r>
          </a:p>
          <a:p>
            <a:pPr lvl="1">
              <a:spcBef>
                <a:spcPct val="35000"/>
              </a:spcBef>
            </a:pPr>
            <a:r>
              <a:rPr lang="en-US" altLang="en-US" dirty="0"/>
              <a:t>Report as much information as you have about the poison or chemical to the hospital.</a:t>
            </a:r>
          </a:p>
          <a:p>
            <a:pPr lvl="1">
              <a:spcBef>
                <a:spcPct val="35000"/>
              </a:spcBef>
            </a:pPr>
            <a:r>
              <a:rPr lang="en-US" altLang="en-US" dirty="0"/>
              <a:t>Bring the material data sheet to the hospital if the poisoning occurred in a work setting.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(1 of 6)</a:t>
            </a:r>
          </a:p>
        </p:txBody>
      </p:sp>
      <p:sp>
        <p:nvSpPr>
          <p:cNvPr id="48131" name="Content Placeholder 2"/>
          <p:cNvSpPr>
            <a:spLocks noGrp="1"/>
          </p:cNvSpPr>
          <p:nvPr>
            <p:ph idx="1"/>
          </p:nvPr>
        </p:nvSpPr>
        <p:spPr/>
        <p:txBody>
          <a:bodyPr rIns="228600"/>
          <a:lstStyle/>
          <a:p>
            <a:pPr>
              <a:spcBef>
                <a:spcPct val="35000"/>
              </a:spcBef>
            </a:pPr>
            <a:r>
              <a:rPr lang="en-US" altLang="en-US" dirty="0"/>
              <a:t>Ensure scene safety.</a:t>
            </a:r>
          </a:p>
          <a:p>
            <a:pPr>
              <a:spcBef>
                <a:spcPct val="35000"/>
              </a:spcBef>
            </a:pPr>
            <a:r>
              <a:rPr lang="en-US" altLang="en-US" dirty="0"/>
              <a:t>Remove tablets or fragments from the patient</a:t>
            </a:r>
            <a:r>
              <a:rPr lang="ja-JP" altLang="en-US" dirty="0"/>
              <a:t>’</a:t>
            </a:r>
            <a:r>
              <a:rPr lang="en-US" altLang="ja-JP" dirty="0"/>
              <a:t>s mouth.</a:t>
            </a:r>
          </a:p>
          <a:p>
            <a:pPr>
              <a:spcBef>
                <a:spcPct val="35000"/>
              </a:spcBef>
            </a:pPr>
            <a:r>
              <a:rPr lang="en-US" altLang="en-US" dirty="0"/>
              <a:t>Wash or brush the poison from the patient</a:t>
            </a:r>
            <a:r>
              <a:rPr lang="ja-JP" altLang="en-US" dirty="0"/>
              <a:t>’</a:t>
            </a:r>
            <a:r>
              <a:rPr lang="en-US" altLang="ja-JP" dirty="0"/>
              <a:t>s skin.</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Emergency Medical Care </a:t>
            </a:r>
            <a:r>
              <a:rPr lang="en-US" sz="2000" b="0" dirty="0">
                <a:cs typeface="+mj-cs"/>
              </a:rPr>
              <a:t>(2 of 6)</a:t>
            </a:r>
          </a:p>
        </p:txBody>
      </p:sp>
      <p:sp>
        <p:nvSpPr>
          <p:cNvPr id="49155" name="Content Placeholder 2"/>
          <p:cNvSpPr>
            <a:spLocks noGrp="1"/>
          </p:cNvSpPr>
          <p:nvPr>
            <p:ph idx="1"/>
          </p:nvPr>
        </p:nvSpPr>
        <p:spPr/>
        <p:txBody>
          <a:bodyPr rIns="228600"/>
          <a:lstStyle/>
          <a:p>
            <a:pPr>
              <a:spcBef>
                <a:spcPct val="35000"/>
              </a:spcBef>
            </a:pPr>
            <a:r>
              <a:rPr lang="en-US" altLang="en-US" dirty="0"/>
              <a:t>Assess and maintain the patient</a:t>
            </a:r>
            <a:r>
              <a:rPr lang="ja-JP" altLang="en-US" dirty="0"/>
              <a:t>’</a:t>
            </a:r>
            <a:r>
              <a:rPr lang="en-US" altLang="ja-JP" dirty="0"/>
              <a:t>s XABCs.</a:t>
            </a:r>
          </a:p>
          <a:p>
            <a:pPr>
              <a:spcBef>
                <a:spcPct val="35000"/>
              </a:spcBef>
            </a:pPr>
            <a:r>
              <a:rPr lang="en-US" altLang="en-US" dirty="0"/>
              <a:t>Provide oxygen and perform assisted ventilations if necessary.</a:t>
            </a:r>
          </a:p>
          <a:p>
            <a:r>
              <a:rPr lang="en-US" altLang="en-US" dirty="0"/>
              <a:t>Treat for shock and transport the patient promptly to the nearest hospital.</a:t>
            </a:r>
          </a:p>
          <a:p>
            <a:r>
              <a:rPr lang="en-US" altLang="en-US" dirty="0"/>
              <a:t>Some EMS systems allow EMTs to give activated charcoal by mouth.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(3 of 6)</a:t>
            </a:r>
          </a:p>
        </p:txBody>
      </p:sp>
      <p:sp>
        <p:nvSpPr>
          <p:cNvPr id="50179" name="Rectangle 1027"/>
          <p:cNvSpPr>
            <a:spLocks noGrp="1" noChangeArrowheads="1"/>
          </p:cNvSpPr>
          <p:nvPr>
            <p:ph idx="1"/>
          </p:nvPr>
        </p:nvSpPr>
        <p:spPr/>
        <p:txBody>
          <a:bodyPr rIns="228600"/>
          <a:lstStyle/>
          <a:p>
            <a:pPr>
              <a:spcBef>
                <a:spcPct val="35000"/>
              </a:spcBef>
            </a:pPr>
            <a:r>
              <a:rPr lang="en-US" altLang="en-US" dirty="0"/>
              <a:t>Activated charcoal binds to specific toxins, which are then carried out of the body in the stool. </a:t>
            </a:r>
          </a:p>
          <a:p>
            <a:pPr>
              <a:spcBef>
                <a:spcPct val="35000"/>
              </a:spcBef>
            </a:pPr>
            <a:r>
              <a:rPr lang="en-US" altLang="en-US" dirty="0"/>
              <a:t>Contraindicated in patients who have:</a:t>
            </a:r>
          </a:p>
          <a:p>
            <a:pPr lvl="1">
              <a:spcBef>
                <a:spcPct val="35000"/>
              </a:spcBef>
            </a:pPr>
            <a:r>
              <a:rPr lang="en-US" altLang="en-US" dirty="0"/>
              <a:t>Ingested alkali poisons, cyanide, ethanol, iron, lithium, methanol, mineral acids, or organic solvents </a:t>
            </a:r>
          </a:p>
          <a:p>
            <a:pPr lvl="1">
              <a:spcBef>
                <a:spcPct val="35000"/>
              </a:spcBef>
            </a:pPr>
            <a:r>
              <a:rPr lang="en-US" altLang="en-US" dirty="0"/>
              <a:t>A decreased LOC and cannot protect their airway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(4 of 6)</a:t>
            </a:r>
          </a:p>
        </p:txBody>
      </p:sp>
      <p:sp>
        <p:nvSpPr>
          <p:cNvPr id="51203" name="Rectangle 3"/>
          <p:cNvSpPr>
            <a:spLocks noGrp="1" noChangeArrowheads="1"/>
          </p:cNvSpPr>
          <p:nvPr>
            <p:ph idx="1"/>
          </p:nvPr>
        </p:nvSpPr>
        <p:spPr/>
        <p:txBody>
          <a:bodyPr rIns="228600"/>
          <a:lstStyle/>
          <a:p>
            <a:pPr>
              <a:spcBef>
                <a:spcPct val="35000"/>
              </a:spcBef>
              <a:defRPr/>
            </a:pPr>
            <a:r>
              <a:rPr lang="en-US" altLang="en-US" dirty="0"/>
              <a:t>If local protocol permits, you may carry a premixed suspension of 50 g of activated charcoal.</a:t>
            </a:r>
          </a:p>
          <a:p>
            <a:pPr lvl="1">
              <a:spcBef>
                <a:spcPct val="35000"/>
              </a:spcBef>
              <a:defRPr/>
            </a:pPr>
            <a:r>
              <a:rPr lang="en-US" altLang="en-US" dirty="0"/>
              <a:t>The usual dose for an adult or child is 1 g per kilogram of body weight.</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(5 of 6)</a:t>
            </a:r>
          </a:p>
        </p:txBody>
      </p:sp>
      <p:sp>
        <p:nvSpPr>
          <p:cNvPr id="52227" name="Rectangle 1027"/>
          <p:cNvSpPr>
            <a:spLocks noGrp="1" noChangeArrowheads="1"/>
          </p:cNvSpPr>
          <p:nvPr>
            <p:ph idx="1"/>
          </p:nvPr>
        </p:nvSpPr>
        <p:spPr/>
        <p:txBody>
          <a:bodyPr rIns="228600"/>
          <a:lstStyle/>
          <a:p>
            <a:r>
              <a:rPr lang="en-US" altLang="en-US" dirty="0"/>
              <a:t>Before you give a patient charcoal, obtain approval from medical control.</a:t>
            </a:r>
          </a:p>
          <a:p>
            <a:pPr lvl="1">
              <a:spcBef>
                <a:spcPts val="900"/>
              </a:spcBef>
            </a:pPr>
            <a:r>
              <a:rPr lang="en-US" altLang="en-US" dirty="0"/>
              <a:t>Shake the bottle vigorously.</a:t>
            </a:r>
          </a:p>
          <a:p>
            <a:pPr lvl="1">
              <a:spcBef>
                <a:spcPts val="900"/>
              </a:spcBef>
            </a:pPr>
            <a:r>
              <a:rPr lang="en-US" altLang="en-US" dirty="0"/>
              <a:t>You may need to convince the patient to drink it, but never force it.</a:t>
            </a:r>
          </a:p>
          <a:p>
            <a:pPr lvl="1">
              <a:spcBef>
                <a:spcPts val="900"/>
              </a:spcBef>
            </a:pPr>
            <a:r>
              <a:rPr lang="en-US" altLang="en-US" dirty="0"/>
              <a:t>Record the time when you administered activated charcoal.</a:t>
            </a:r>
          </a:p>
          <a:p>
            <a:pPr lvl="1">
              <a:spcBef>
                <a:spcPts val="900"/>
              </a:spcBef>
            </a:pPr>
            <a:r>
              <a:rPr lang="en-US" altLang="en-US" dirty="0"/>
              <a:t>If the patient refuses activated charcoal, document the refusal and transport the patient for further evaluation.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p:txBody>
          <a:bodyPr/>
          <a:lstStyle/>
          <a:p>
            <a:pPr>
              <a:lnSpc>
                <a:spcPct val="85000"/>
              </a:lnSpc>
              <a:defRPr/>
            </a:pPr>
            <a:r>
              <a:rPr lang="en-US" dirty="0">
                <a:cs typeface="+mj-cs"/>
              </a:rPr>
              <a:t>Emergency Medical Care </a:t>
            </a:r>
            <a:r>
              <a:rPr lang="en-US" sz="2000" b="0" dirty="0">
                <a:cs typeface="+mj-cs"/>
              </a:rPr>
              <a:t>(6 of 6)</a:t>
            </a:r>
          </a:p>
        </p:txBody>
      </p:sp>
      <p:sp>
        <p:nvSpPr>
          <p:cNvPr id="53251" name="Rectangle 1027"/>
          <p:cNvSpPr>
            <a:spLocks noGrp="1" noChangeArrowheads="1"/>
          </p:cNvSpPr>
          <p:nvPr>
            <p:ph idx="1"/>
          </p:nvPr>
        </p:nvSpPr>
        <p:spPr/>
        <p:txBody>
          <a:bodyPr rIns="228600"/>
          <a:lstStyle/>
          <a:p>
            <a:pPr>
              <a:spcBef>
                <a:spcPct val="35000"/>
              </a:spcBef>
            </a:pPr>
            <a:r>
              <a:rPr lang="en-US" altLang="en-US" dirty="0"/>
              <a:t>Side effects are constipation and black stools.</a:t>
            </a:r>
          </a:p>
          <a:p>
            <a:pPr>
              <a:spcBef>
                <a:spcPct val="35000"/>
              </a:spcBef>
            </a:pPr>
            <a:r>
              <a:rPr lang="en-US" altLang="en-US" dirty="0"/>
              <a:t>If the patient has ingested a poison that causes nausea, he or she may vomit after taking charcoal.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nSpc>
                <a:spcPct val="85000"/>
              </a:lnSpc>
              <a:defRPr/>
            </a:pPr>
            <a:r>
              <a:rPr lang="en-US" dirty="0">
                <a:cs typeface="+mj-cs"/>
              </a:rPr>
              <a:t>Specific Poisons </a:t>
            </a:r>
            <a:r>
              <a:rPr lang="en-US" sz="2000" b="0" dirty="0">
                <a:cs typeface="+mj-cs"/>
              </a:rPr>
              <a:t>(1 of 2)</a:t>
            </a:r>
          </a:p>
        </p:txBody>
      </p:sp>
      <p:sp>
        <p:nvSpPr>
          <p:cNvPr id="54275" name="Content Placeholder 2"/>
          <p:cNvSpPr>
            <a:spLocks noGrp="1"/>
          </p:cNvSpPr>
          <p:nvPr>
            <p:ph idx="1"/>
          </p:nvPr>
        </p:nvSpPr>
        <p:spPr>
          <a:ln w="19050">
            <a:miter lim="800000"/>
            <a:headEnd/>
            <a:tailEnd/>
          </a:ln>
        </p:spPr>
        <p:txBody>
          <a:bodyPr rIns="228600"/>
          <a:lstStyle/>
          <a:p>
            <a:pPr>
              <a:spcBef>
                <a:spcPct val="35000"/>
              </a:spcBef>
              <a:defRPr/>
            </a:pPr>
            <a:r>
              <a:rPr lang="en-US" dirty="0"/>
              <a:t>Over time, a person who routinely misuses a substance may need increasing amounts of it to achieve the same result.</a:t>
            </a:r>
          </a:p>
          <a:p>
            <a:pPr lvl="1">
              <a:spcBef>
                <a:spcPct val="35000"/>
              </a:spcBef>
              <a:defRPr/>
            </a:pPr>
            <a:r>
              <a:rPr lang="en-US" dirty="0"/>
              <a:t>This is called developing a tolerance.</a:t>
            </a:r>
          </a:p>
          <a:p>
            <a:pPr lvl="1">
              <a:spcBef>
                <a:spcPct val="35000"/>
              </a:spcBef>
              <a:defRPr/>
            </a:pPr>
            <a:r>
              <a:rPr lang="en-US" dirty="0"/>
              <a:t>A person with an addiction has an overwhelming need to continue using the substance, at whatever cost.</a:t>
            </a:r>
          </a:p>
          <a:p>
            <a:pPr lvl="1">
              <a:spcBef>
                <a:spcPct val="35000"/>
              </a:spcBef>
              <a:defRPr/>
            </a:pPr>
            <a:r>
              <a:rPr lang="en-US" dirty="0"/>
              <a:t>Almost any substance can be abused.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pPr>
              <a:lnSpc>
                <a:spcPct val="85000"/>
              </a:lnSpc>
              <a:defRPr/>
            </a:pPr>
            <a:r>
              <a:rPr lang="en-US" dirty="0">
                <a:cs typeface="+mj-cs"/>
              </a:rPr>
              <a:t>Specific Poisons </a:t>
            </a:r>
            <a:r>
              <a:rPr lang="en-US" sz="2000" b="0" dirty="0">
                <a:cs typeface="+mj-cs"/>
              </a:rPr>
              <a:t>(2 of 2)</a:t>
            </a:r>
          </a:p>
        </p:txBody>
      </p:sp>
      <p:sp>
        <p:nvSpPr>
          <p:cNvPr id="55299" name="Rectangle 1027"/>
          <p:cNvSpPr>
            <a:spLocks noGrp="1" noChangeArrowheads="1"/>
          </p:cNvSpPr>
          <p:nvPr>
            <p:ph idx="1"/>
          </p:nvPr>
        </p:nvSpPr>
        <p:spPr/>
        <p:txBody>
          <a:bodyPr rIns="228600"/>
          <a:lstStyle/>
          <a:p>
            <a:pPr>
              <a:spcBef>
                <a:spcPct val="35000"/>
              </a:spcBef>
            </a:pPr>
            <a:r>
              <a:rPr lang="en-US" altLang="en-US" dirty="0"/>
              <a:t>The importance of safety awareness and standard precautions cannot be overemphasized.</a:t>
            </a:r>
          </a:p>
          <a:p>
            <a:pPr lvl="1">
              <a:spcBef>
                <a:spcPct val="35000"/>
              </a:spcBef>
            </a:pPr>
            <a:r>
              <a:rPr lang="en-US" altLang="en-US" dirty="0"/>
              <a:t>Known drug abusers have a fairly high incidence of serious and undiagnosed infections, including HIV and hepatitis.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Alcohol </a:t>
            </a:r>
            <a:r>
              <a:rPr lang="en-US" sz="2000" b="0" dirty="0">
                <a:cs typeface="+mj-cs"/>
              </a:rPr>
              <a:t>(1 of 5)</a:t>
            </a:r>
          </a:p>
        </p:txBody>
      </p:sp>
      <p:sp>
        <p:nvSpPr>
          <p:cNvPr id="56323" name="Content Placeholder 2"/>
          <p:cNvSpPr>
            <a:spLocks noGrp="1"/>
          </p:cNvSpPr>
          <p:nvPr>
            <p:ph idx="1"/>
          </p:nvPr>
        </p:nvSpPr>
        <p:spPr>
          <a:xfrm>
            <a:off x="6197600" y="1447800"/>
            <a:ext cx="5689600" cy="4800600"/>
          </a:xfrm>
        </p:spPr>
        <p:txBody>
          <a:bodyPr rIns="228600"/>
          <a:lstStyle/>
          <a:p>
            <a:r>
              <a:rPr lang="en-US" altLang="en-US" dirty="0"/>
              <a:t>Many calls for service have a connection to alcohol use.</a:t>
            </a:r>
          </a:p>
        </p:txBody>
      </p:sp>
      <p:pic>
        <p:nvPicPr>
          <p:cNvPr id="5122" name="Picture 2" descr="A photo shows a police officer accompanying a woman walking beside him while flashing a torch toward him.&#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73200"/>
            <a:ext cx="4076700" cy="38621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1700" y="5373436"/>
            <a:ext cx="4222750" cy="923330"/>
          </a:xfrm>
          <a:prstGeom prst="rect">
            <a:avLst/>
          </a:prstGeom>
        </p:spPr>
        <p:txBody>
          <a:bodyPr wrap="square">
            <a:spAutoFit/>
          </a:bodyPr>
          <a:lstStyle/>
          <a:p>
            <a:r>
              <a:rPr lang="en-US" b="1" dirty="0"/>
              <a:t>FIGURE 22-8 </a:t>
            </a:r>
            <a:r>
              <a:rPr lang="en-US" dirty="0"/>
              <a:t>Alcohol intoxication causes altered mental status, slowed reflexes, and impaired reaction time.</a:t>
            </a:r>
          </a:p>
        </p:txBody>
      </p:sp>
      <p:sp>
        <p:nvSpPr>
          <p:cNvPr id="3" name="Rectangle 2"/>
          <p:cNvSpPr/>
          <p:nvPr/>
        </p:nvSpPr>
        <p:spPr>
          <a:xfrm>
            <a:off x="901700" y="6296766"/>
            <a:ext cx="2642070"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David R. Frazier/Photo Researchers, Inc.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(1 of 2)</a:t>
            </a:r>
          </a:p>
        </p:txBody>
      </p:sp>
      <p:sp>
        <p:nvSpPr>
          <p:cNvPr id="7171" name="Content Placeholder 2"/>
          <p:cNvSpPr>
            <a:spLocks noGrp="1"/>
          </p:cNvSpPr>
          <p:nvPr>
            <p:ph idx="1"/>
          </p:nvPr>
        </p:nvSpPr>
        <p:spPr/>
        <p:txBody>
          <a:bodyPr rIns="228600"/>
          <a:lstStyle/>
          <a:p>
            <a:pPr>
              <a:spcBef>
                <a:spcPct val="35000"/>
              </a:spcBef>
            </a:pPr>
            <a:r>
              <a:rPr lang="en-US" altLang="en-US" dirty="0"/>
              <a:t>Every day, we come into contact with potentially poisonous things.</a:t>
            </a:r>
          </a:p>
          <a:p>
            <a:pPr>
              <a:spcBef>
                <a:spcPct val="35000"/>
              </a:spcBef>
            </a:pPr>
            <a:r>
              <a:rPr lang="en-US" altLang="en-US" dirty="0"/>
              <a:t>Acute poisoning affects over 2 million people each year.</a:t>
            </a:r>
          </a:p>
          <a:p>
            <a:pPr>
              <a:spcBef>
                <a:spcPct val="35000"/>
              </a:spcBef>
            </a:pPr>
            <a:r>
              <a:rPr lang="en-US" altLang="en-US" dirty="0"/>
              <a:t>Chronic poisoning is more common.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cs typeface="+mj-cs"/>
              </a:rPr>
              <a:t>Alcohol </a:t>
            </a:r>
            <a:r>
              <a:rPr lang="en-US" sz="2000" b="0" dirty="0">
                <a:cs typeface="+mj-cs"/>
              </a:rPr>
              <a:t>(2 of 5)</a:t>
            </a:r>
          </a:p>
        </p:txBody>
      </p:sp>
      <p:sp>
        <p:nvSpPr>
          <p:cNvPr id="57347" name="Content Placeholder 2"/>
          <p:cNvSpPr>
            <a:spLocks noGrp="1"/>
          </p:cNvSpPr>
          <p:nvPr>
            <p:ph idx="1"/>
          </p:nvPr>
        </p:nvSpPr>
        <p:spPr/>
        <p:txBody>
          <a:bodyPr rIns="228600"/>
          <a:lstStyle/>
          <a:p>
            <a:r>
              <a:rPr lang="en-US" altLang="en-US" dirty="0"/>
              <a:t>Alcohol can damage the liver, whether thorough chronic overuse or occasional heavy use (binge drinking).</a:t>
            </a:r>
          </a:p>
          <a:p>
            <a:r>
              <a:rPr lang="en-US" altLang="en-US" dirty="0"/>
              <a:t>Binge use can be more damaging than chronic use, depending on the frequency of the binging and the surrounding circumstances.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nSpc>
                <a:spcPct val="85000"/>
              </a:lnSpc>
              <a:defRPr/>
            </a:pPr>
            <a:r>
              <a:rPr lang="en-US" dirty="0">
                <a:cs typeface="+mj-cs"/>
              </a:rPr>
              <a:t>Alcohol </a:t>
            </a:r>
            <a:r>
              <a:rPr lang="en-US" sz="2000" b="0" dirty="0">
                <a:cs typeface="+mj-cs"/>
              </a:rPr>
              <a:t>(3 of 5)</a:t>
            </a:r>
          </a:p>
        </p:txBody>
      </p:sp>
      <p:sp>
        <p:nvSpPr>
          <p:cNvPr id="58371" name="Rectangle 3"/>
          <p:cNvSpPr>
            <a:spLocks noGrp="1" noChangeArrowheads="1"/>
          </p:cNvSpPr>
          <p:nvPr>
            <p:ph idx="1"/>
          </p:nvPr>
        </p:nvSpPr>
        <p:spPr/>
        <p:txBody>
          <a:bodyPr rIns="228600"/>
          <a:lstStyle/>
          <a:p>
            <a:pPr>
              <a:spcBef>
                <a:spcPct val="35000"/>
              </a:spcBef>
            </a:pPr>
            <a:r>
              <a:rPr lang="en-US" altLang="en-US" dirty="0"/>
              <a:t>Alcohol is a powerful CNS depressant.</a:t>
            </a:r>
          </a:p>
          <a:p>
            <a:pPr lvl="1">
              <a:spcBef>
                <a:spcPct val="35000"/>
              </a:spcBef>
            </a:pPr>
            <a:r>
              <a:rPr lang="en-US" altLang="en-US" dirty="0"/>
              <a:t>Decreases activity and excitement</a:t>
            </a:r>
          </a:p>
          <a:p>
            <a:pPr lvl="1">
              <a:spcBef>
                <a:spcPct val="35000"/>
              </a:spcBef>
            </a:pPr>
            <a:r>
              <a:rPr lang="en-US" altLang="en-US" dirty="0"/>
              <a:t>Induces sleep</a:t>
            </a:r>
          </a:p>
          <a:p>
            <a:pPr lvl="1">
              <a:spcBef>
                <a:spcPct val="35000"/>
              </a:spcBef>
            </a:pPr>
            <a:r>
              <a:rPr lang="en-US" altLang="en-US" dirty="0"/>
              <a:t>Dulls the sense of awareness, slows reflexes, and reduces reaction time</a:t>
            </a:r>
          </a:p>
          <a:p>
            <a:pPr lvl="1">
              <a:spcBef>
                <a:spcPct val="35000"/>
              </a:spcBef>
            </a:pPr>
            <a:r>
              <a:rPr lang="en-US" altLang="en-US" dirty="0"/>
              <a:t>May cause aggressive and inappropriate behavior and lack of coordination</a:t>
            </a:r>
          </a:p>
          <a:p>
            <a:pPr lvl="1">
              <a:spcBef>
                <a:spcPct val="35000"/>
              </a:spcBef>
            </a:pPr>
            <a:r>
              <a:rPr lang="en-US" altLang="en-US" dirty="0"/>
              <a:t>Alcohol increases the effects of other drugs and is commonly taken with other substances.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nSpc>
                <a:spcPct val="85000"/>
              </a:lnSpc>
              <a:defRPr/>
            </a:pPr>
            <a:r>
              <a:rPr lang="en-US" dirty="0">
                <a:cs typeface="+mj-cs"/>
              </a:rPr>
              <a:t>Alcohol </a:t>
            </a:r>
            <a:r>
              <a:rPr lang="en-US" sz="2000" b="0" dirty="0">
                <a:cs typeface="+mj-cs"/>
              </a:rPr>
              <a:t>(4 of 5)</a:t>
            </a:r>
          </a:p>
        </p:txBody>
      </p:sp>
      <p:sp>
        <p:nvSpPr>
          <p:cNvPr id="59395" name="Rectangle 3"/>
          <p:cNvSpPr>
            <a:spLocks noGrp="1" noChangeArrowheads="1"/>
          </p:cNvSpPr>
          <p:nvPr>
            <p:ph idx="1"/>
          </p:nvPr>
        </p:nvSpPr>
        <p:spPr/>
        <p:txBody>
          <a:bodyPr rIns="228600"/>
          <a:lstStyle/>
          <a:p>
            <a:pPr>
              <a:spcBef>
                <a:spcPct val="35000"/>
              </a:spcBef>
            </a:pPr>
            <a:r>
              <a:rPr lang="en-US" altLang="en-US" dirty="0"/>
              <a:t>If a patient exhibits signs of serious CNS depression, provide respiratory support.</a:t>
            </a:r>
          </a:p>
          <a:p>
            <a:pPr lvl="1">
              <a:spcBef>
                <a:spcPct val="35000"/>
              </a:spcBef>
            </a:pPr>
            <a:r>
              <a:rPr lang="en-US" altLang="en-US" dirty="0"/>
              <a:t>May cause vomiting</a:t>
            </a:r>
          </a:p>
          <a:p>
            <a:pPr>
              <a:spcBef>
                <a:spcPct val="35000"/>
              </a:spcBef>
            </a:pPr>
            <a:r>
              <a:rPr lang="en-US" altLang="en-US" dirty="0"/>
              <a:t>Patients may experience frightening hallucinations, or delirium tremens (DTs).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nSpc>
                <a:spcPct val="85000"/>
              </a:lnSpc>
              <a:defRPr/>
            </a:pPr>
            <a:r>
              <a:rPr lang="en-US" dirty="0">
                <a:cs typeface="+mj-cs"/>
              </a:rPr>
              <a:t>Alcohol </a:t>
            </a:r>
            <a:r>
              <a:rPr lang="en-US" sz="2000" b="0" dirty="0">
                <a:cs typeface="+mj-cs"/>
              </a:rPr>
              <a:t>(5 of 5)</a:t>
            </a:r>
          </a:p>
        </p:txBody>
      </p:sp>
      <p:sp>
        <p:nvSpPr>
          <p:cNvPr id="60419" name="Rectangle 3"/>
          <p:cNvSpPr>
            <a:spLocks noGrp="1" noChangeArrowheads="1"/>
          </p:cNvSpPr>
          <p:nvPr>
            <p:ph idx="1"/>
          </p:nvPr>
        </p:nvSpPr>
        <p:spPr/>
        <p:txBody>
          <a:bodyPr rIns="228600"/>
          <a:lstStyle/>
          <a:p>
            <a:pPr>
              <a:spcBef>
                <a:spcPct val="35000"/>
              </a:spcBef>
            </a:pPr>
            <a:r>
              <a:rPr lang="en-US" altLang="en-US" dirty="0"/>
              <a:t>DTs are characterized by:</a:t>
            </a:r>
          </a:p>
          <a:p>
            <a:pPr lvl="1">
              <a:spcBef>
                <a:spcPct val="35000"/>
              </a:spcBef>
            </a:pPr>
            <a:r>
              <a:rPr lang="en-US" altLang="en-US" dirty="0"/>
              <a:t>Agitation and restlessness</a:t>
            </a:r>
          </a:p>
          <a:p>
            <a:pPr lvl="1">
              <a:spcBef>
                <a:spcPct val="35000"/>
              </a:spcBef>
            </a:pPr>
            <a:r>
              <a:rPr lang="en-US" altLang="en-US" dirty="0"/>
              <a:t>Fever</a:t>
            </a:r>
          </a:p>
          <a:p>
            <a:pPr lvl="1">
              <a:spcBef>
                <a:spcPct val="35000"/>
              </a:spcBef>
            </a:pPr>
            <a:r>
              <a:rPr lang="en-US" altLang="en-US" dirty="0"/>
              <a:t>Sweating</a:t>
            </a:r>
          </a:p>
          <a:p>
            <a:pPr lvl="1">
              <a:spcBef>
                <a:spcPct val="35000"/>
              </a:spcBef>
            </a:pPr>
            <a:r>
              <a:rPr lang="en-US" altLang="en-US" dirty="0"/>
              <a:t>Tremors</a:t>
            </a:r>
          </a:p>
          <a:p>
            <a:pPr lvl="1">
              <a:spcBef>
                <a:spcPct val="35000"/>
              </a:spcBef>
            </a:pPr>
            <a:r>
              <a:rPr lang="en-US" altLang="en-US" dirty="0"/>
              <a:t>Confusion/disorientation</a:t>
            </a:r>
          </a:p>
          <a:p>
            <a:pPr lvl="1">
              <a:spcBef>
                <a:spcPct val="35000"/>
              </a:spcBef>
            </a:pPr>
            <a:r>
              <a:rPr lang="en-US" altLang="en-US" dirty="0"/>
              <a:t>Delusions/hallucinations</a:t>
            </a:r>
          </a:p>
          <a:p>
            <a:pPr lvl="1">
              <a:spcBef>
                <a:spcPct val="35000"/>
              </a:spcBef>
            </a:pPr>
            <a:r>
              <a:rPr lang="en-US" altLang="en-US" dirty="0"/>
              <a:t>Seizures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defRPr/>
            </a:pPr>
            <a:r>
              <a:rPr lang="en-US" dirty="0">
                <a:cs typeface="+mj-cs"/>
              </a:rPr>
              <a:t>Opioids </a:t>
            </a:r>
            <a:r>
              <a:rPr lang="en-US" sz="2000" b="0" dirty="0">
                <a:cs typeface="+mj-cs"/>
              </a:rPr>
              <a:t>(1 of 7)</a:t>
            </a:r>
          </a:p>
        </p:txBody>
      </p:sp>
      <p:sp>
        <p:nvSpPr>
          <p:cNvPr id="61443" name="Rectangle 3"/>
          <p:cNvSpPr>
            <a:spLocks noGrp="1" noChangeArrowheads="1"/>
          </p:cNvSpPr>
          <p:nvPr>
            <p:ph idx="1"/>
          </p:nvPr>
        </p:nvSpPr>
        <p:spPr/>
        <p:txBody>
          <a:bodyPr rIns="228600"/>
          <a:lstStyle/>
          <a:p>
            <a:pPr>
              <a:spcBef>
                <a:spcPct val="35000"/>
              </a:spcBef>
            </a:pPr>
            <a:r>
              <a:rPr lang="en-US" altLang="en-US" dirty="0"/>
              <a:t>An opioid is a type of narcotic medication used to relieve pain.</a:t>
            </a:r>
          </a:p>
          <a:p>
            <a:pPr>
              <a:spcBef>
                <a:spcPct val="35000"/>
              </a:spcBef>
            </a:pPr>
            <a:r>
              <a:rPr lang="en-US" altLang="en-US" dirty="0"/>
              <a:t>An opiate is a subset of the opioid family, and refers to natural, nonsynthetic opioids.</a:t>
            </a:r>
          </a:p>
          <a:p>
            <a:pPr>
              <a:spcBef>
                <a:spcPct val="35000"/>
              </a:spcBef>
            </a:pPr>
            <a:r>
              <a:rPr lang="en-US" altLang="en-US" dirty="0"/>
              <a:t>Named for the opium in poppy seeds, from which codeine and morphine are derived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defRPr/>
            </a:pPr>
            <a:r>
              <a:rPr lang="en-US" dirty="0">
                <a:cs typeface="+mj-cs"/>
              </a:rPr>
              <a:t>Opioids </a:t>
            </a:r>
            <a:r>
              <a:rPr lang="en-US" sz="2000" b="0" dirty="0">
                <a:cs typeface="+mj-cs"/>
              </a:rPr>
              <a:t>(2 of 7)</a:t>
            </a:r>
          </a:p>
        </p:txBody>
      </p:sp>
      <p:pic>
        <p:nvPicPr>
          <p:cNvPr id="6146" name="Picture 2" descr="C:\Users\prakashs\Desktop\AAOS_173954\Images\ch22\tab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3650" y="1437157"/>
            <a:ext cx="7124700" cy="5182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defRPr/>
            </a:pPr>
            <a:r>
              <a:rPr lang="en-US" dirty="0">
                <a:cs typeface="+mj-cs"/>
              </a:rPr>
              <a:t>Opioids </a:t>
            </a:r>
            <a:r>
              <a:rPr lang="en-US" sz="2000" b="0" dirty="0">
                <a:cs typeface="+mj-cs"/>
              </a:rPr>
              <a:t>(3 of 7)</a:t>
            </a:r>
          </a:p>
        </p:txBody>
      </p:sp>
      <p:sp>
        <p:nvSpPr>
          <p:cNvPr id="63491" name="Rectangle 3"/>
          <p:cNvSpPr>
            <a:spLocks noGrp="1" noChangeArrowheads="1"/>
          </p:cNvSpPr>
          <p:nvPr>
            <p:ph idx="1"/>
          </p:nvPr>
        </p:nvSpPr>
        <p:spPr/>
        <p:txBody>
          <a:bodyPr rIns="228600"/>
          <a:lstStyle/>
          <a:p>
            <a:r>
              <a:rPr lang="en-US" altLang="en-US" dirty="0"/>
              <a:t>Prescription opioid drugs are among the most commonly abused drugs in the United States.</a:t>
            </a:r>
          </a:p>
          <a:p>
            <a:r>
              <a:rPr lang="en-US" altLang="en-US" dirty="0"/>
              <a:t>Some people become physically dependent on opioids after taking an appropriate medical prescription.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nSpc>
                <a:spcPct val="85000"/>
              </a:lnSpc>
              <a:defRPr/>
            </a:pPr>
            <a:r>
              <a:rPr lang="en-US" dirty="0">
                <a:cs typeface="+mj-cs"/>
              </a:rPr>
              <a:t>Opioids </a:t>
            </a:r>
            <a:r>
              <a:rPr lang="en-US" sz="2000" b="0" dirty="0">
                <a:cs typeface="+mj-cs"/>
              </a:rPr>
              <a:t>(4 of 7)</a:t>
            </a:r>
          </a:p>
        </p:txBody>
      </p:sp>
      <p:sp>
        <p:nvSpPr>
          <p:cNvPr id="64515" name="Rectangle 3"/>
          <p:cNvSpPr>
            <a:spLocks noGrp="1" noChangeArrowheads="1"/>
          </p:cNvSpPr>
          <p:nvPr>
            <p:ph idx="1"/>
          </p:nvPr>
        </p:nvSpPr>
        <p:spPr/>
        <p:txBody>
          <a:bodyPr rIns="228600"/>
          <a:lstStyle/>
          <a:p>
            <a:pPr>
              <a:spcBef>
                <a:spcPct val="35000"/>
              </a:spcBef>
            </a:pPr>
            <a:r>
              <a:rPr lang="en-US" altLang="en-US" dirty="0"/>
              <a:t>These agents are CNS depressants and can cause severe respiratory depression and then cardiac arrest if not treated promptly.</a:t>
            </a:r>
          </a:p>
          <a:p>
            <a:pPr lvl="1">
              <a:spcBef>
                <a:spcPct val="35000"/>
              </a:spcBef>
            </a:pPr>
            <a:r>
              <a:rPr lang="en-US" altLang="en-US" dirty="0"/>
              <a:t>Tolerance develops quickly.</a:t>
            </a:r>
          </a:p>
          <a:p>
            <a:pPr lvl="1">
              <a:spcBef>
                <a:spcPct val="35000"/>
              </a:spcBef>
            </a:pPr>
            <a:r>
              <a:rPr lang="en-US" altLang="en-US" dirty="0"/>
              <a:t>Some users may require massive doses to experience the same high.</a:t>
            </a:r>
          </a:p>
          <a:p>
            <a:pPr lvl="1">
              <a:spcBef>
                <a:spcPct val="35000"/>
              </a:spcBef>
            </a:pPr>
            <a:r>
              <a:rPr lang="en-US" altLang="en-US" dirty="0"/>
              <a:t>Often cause nausea and vomiting</a:t>
            </a:r>
          </a:p>
          <a:p>
            <a:pPr lvl="1">
              <a:spcBef>
                <a:spcPct val="35000"/>
              </a:spcBef>
            </a:pPr>
            <a:r>
              <a:rPr lang="en-US" altLang="en-US" dirty="0"/>
              <a:t>May lead to hypotension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Opioids </a:t>
            </a:r>
            <a:r>
              <a:rPr lang="en-US" sz="2000" b="0" dirty="0">
                <a:cs typeface="+mj-cs"/>
              </a:rPr>
              <a:t>(5 of 7)</a:t>
            </a:r>
          </a:p>
        </p:txBody>
      </p:sp>
      <p:sp>
        <p:nvSpPr>
          <p:cNvPr id="65539" name="Rectangle 3"/>
          <p:cNvSpPr>
            <a:spLocks noGrp="1" noChangeArrowheads="1"/>
          </p:cNvSpPr>
          <p:nvPr>
            <p:ph idx="1"/>
          </p:nvPr>
        </p:nvSpPr>
        <p:spPr>
          <a:xfrm>
            <a:off x="925830" y="1490870"/>
            <a:ext cx="9538970" cy="4699047"/>
          </a:xfrm>
        </p:spPr>
        <p:txBody>
          <a:bodyPr rIns="228600"/>
          <a:lstStyle/>
          <a:p>
            <a:pPr>
              <a:spcBef>
                <a:spcPct val="35000"/>
              </a:spcBef>
            </a:pPr>
            <a:r>
              <a:rPr lang="en-US" altLang="en-US" dirty="0"/>
              <a:t>Although seizures are uncommon, they can occur. </a:t>
            </a:r>
          </a:p>
          <a:p>
            <a:pPr>
              <a:spcBef>
                <a:spcPct val="35000"/>
              </a:spcBef>
            </a:pPr>
            <a:r>
              <a:rPr lang="en-US" altLang="en-US" dirty="0"/>
              <a:t>Patients typically appear sedated or unconscious and cyanotic with pinpoint pupils.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Opioids </a:t>
            </a:r>
            <a:r>
              <a:rPr lang="en-US" sz="2000" b="0" dirty="0">
                <a:cs typeface="+mj-cs"/>
              </a:rPr>
              <a:t>(6 of 7)</a:t>
            </a:r>
          </a:p>
        </p:txBody>
      </p:sp>
      <p:sp>
        <p:nvSpPr>
          <p:cNvPr id="66563" name="Rectangle 3"/>
          <p:cNvSpPr>
            <a:spLocks noGrp="1" noChangeArrowheads="1"/>
          </p:cNvSpPr>
          <p:nvPr>
            <p:ph idx="1"/>
          </p:nvPr>
        </p:nvSpPr>
        <p:spPr/>
        <p:txBody>
          <a:bodyPr rIns="228600"/>
          <a:lstStyle/>
          <a:p>
            <a:r>
              <a:rPr lang="en-US" altLang="en-US" dirty="0"/>
              <a:t>Naloxone reverses the effects of opiate or opioid overdose. </a:t>
            </a:r>
          </a:p>
          <a:p>
            <a:pPr lvl="1">
              <a:spcBef>
                <a:spcPts val="900"/>
              </a:spcBef>
            </a:pPr>
            <a:r>
              <a:rPr lang="en-US" altLang="en-US" dirty="0"/>
              <a:t>Can be given intravenously, intramuscularly, or intranasally </a:t>
            </a:r>
          </a:p>
          <a:p>
            <a:pPr lvl="1">
              <a:spcBef>
                <a:spcPts val="900"/>
              </a:spcBef>
            </a:pPr>
            <a:r>
              <a:rPr lang="en-US" altLang="en-US" dirty="0"/>
              <a:t>In many EMS systems, EMTs administer naloxone by the intranasal route. </a:t>
            </a:r>
          </a:p>
          <a:p>
            <a:pPr lvl="1">
              <a:spcBef>
                <a:spcPts val="900"/>
              </a:spcBef>
            </a:pPr>
            <a:r>
              <a:rPr lang="en-US" altLang="en-US" dirty="0"/>
              <a:t>Should only be used when the patient has agonal respirations or is apneic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defRPr/>
            </a:pPr>
            <a:r>
              <a:rPr lang="en-US" dirty="0">
                <a:cs typeface="+mj-cs"/>
              </a:rPr>
              <a:t>Introduction </a:t>
            </a:r>
            <a:r>
              <a:rPr lang="en-US" sz="2000" b="0" dirty="0">
                <a:cs typeface="+mj-cs"/>
              </a:rPr>
              <a:t>(2 of 2)</a:t>
            </a:r>
          </a:p>
        </p:txBody>
      </p:sp>
      <p:sp>
        <p:nvSpPr>
          <p:cNvPr id="8195" name="Content Placeholder 2"/>
          <p:cNvSpPr>
            <a:spLocks noGrp="1"/>
          </p:cNvSpPr>
          <p:nvPr>
            <p:ph idx="1"/>
          </p:nvPr>
        </p:nvSpPr>
        <p:spPr>
          <a:xfrm>
            <a:off x="925830" y="1490870"/>
            <a:ext cx="9805670" cy="4699047"/>
          </a:xfrm>
        </p:spPr>
        <p:txBody>
          <a:bodyPr rIns="228600"/>
          <a:lstStyle/>
          <a:p>
            <a:pPr>
              <a:spcBef>
                <a:spcPct val="35000"/>
              </a:spcBef>
            </a:pPr>
            <a:r>
              <a:rPr lang="en-US" altLang="en-US" dirty="0"/>
              <a:t>Deaths caused by poisoning are fairly rare.</a:t>
            </a:r>
          </a:p>
          <a:p>
            <a:pPr lvl="1">
              <a:spcBef>
                <a:spcPct val="35000"/>
              </a:spcBef>
            </a:pPr>
            <a:r>
              <a:rPr lang="en-US" altLang="en-US" dirty="0"/>
              <a:t>Poisoning in children has decreased steadily since the 1960s due to child-resistant caps.</a:t>
            </a:r>
          </a:p>
          <a:p>
            <a:pPr lvl="1">
              <a:spcBef>
                <a:spcPct val="35000"/>
              </a:spcBef>
            </a:pPr>
            <a:r>
              <a:rPr lang="en-US" altLang="en-US" dirty="0"/>
              <a:t>Deaths caused by chronic poisoning in adults have been rising as a result of drug abuse.</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nSpc>
                <a:spcPct val="85000"/>
              </a:lnSpc>
              <a:defRPr/>
            </a:pPr>
            <a:r>
              <a:rPr lang="en-US" dirty="0">
                <a:cs typeface="+mj-cs"/>
              </a:rPr>
              <a:t>Opioids </a:t>
            </a:r>
            <a:r>
              <a:rPr lang="en-US" sz="2000" b="0" dirty="0">
                <a:cs typeface="+mj-cs"/>
              </a:rPr>
              <a:t>(7 of 7)</a:t>
            </a:r>
          </a:p>
        </p:txBody>
      </p:sp>
      <p:sp>
        <p:nvSpPr>
          <p:cNvPr id="67587" name="Rectangle 3"/>
          <p:cNvSpPr>
            <a:spLocks noGrp="1" noChangeArrowheads="1"/>
          </p:cNvSpPr>
          <p:nvPr>
            <p:ph idx="1"/>
          </p:nvPr>
        </p:nvSpPr>
        <p:spPr/>
        <p:txBody>
          <a:bodyPr rIns="228600"/>
          <a:lstStyle/>
          <a:p>
            <a:r>
              <a:rPr lang="en-US" altLang="en-US" dirty="0"/>
              <a:t>Naloxone (cont’d)</a:t>
            </a:r>
          </a:p>
          <a:p>
            <a:pPr lvl="1">
              <a:spcBef>
                <a:spcPts val="900"/>
              </a:spcBef>
            </a:pPr>
            <a:r>
              <a:rPr lang="en-US" altLang="en-US" dirty="0"/>
              <a:t>In some areas, lay people are permitted to administer naloxone.</a:t>
            </a:r>
          </a:p>
          <a:p>
            <a:pPr lvl="1">
              <a:spcBef>
                <a:spcPts val="900"/>
              </a:spcBef>
            </a:pPr>
            <a:r>
              <a:rPr lang="en-US" altLang="en-US" dirty="0"/>
              <a:t>Find out from bystanders if the patient was given naloxone.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Sedative-Hypnotic Drugs </a:t>
            </a:r>
            <a:r>
              <a:rPr lang="en-US" sz="2000" b="0" dirty="0">
                <a:cs typeface="+mj-cs"/>
              </a:rPr>
              <a:t>(1 of 2)</a:t>
            </a:r>
          </a:p>
        </p:txBody>
      </p:sp>
      <p:sp>
        <p:nvSpPr>
          <p:cNvPr id="68611" name="Content Placeholder 2"/>
          <p:cNvSpPr>
            <a:spLocks noGrp="1"/>
          </p:cNvSpPr>
          <p:nvPr>
            <p:ph idx="1"/>
          </p:nvPr>
        </p:nvSpPr>
        <p:spPr/>
        <p:txBody>
          <a:bodyPr rIns="228600"/>
          <a:lstStyle/>
          <a:p>
            <a:pPr>
              <a:spcBef>
                <a:spcPct val="35000"/>
              </a:spcBef>
            </a:pPr>
            <a:r>
              <a:rPr lang="en-US" altLang="en-US" dirty="0"/>
              <a:t>Barbiturates and benzodiazepines are CNS depressants. </a:t>
            </a:r>
          </a:p>
          <a:p>
            <a:pPr lvl="1">
              <a:spcBef>
                <a:spcPct val="35000"/>
              </a:spcBef>
            </a:pPr>
            <a:r>
              <a:rPr lang="en-US" altLang="en-US" dirty="0"/>
              <a:t>Alter the level of consciousness</a:t>
            </a:r>
            <a:r>
              <a:rPr lang="en-US" altLang="en-US" dirty="0">
                <a:solidFill>
                  <a:srgbClr val="0000FF"/>
                </a:solidFill>
              </a:rPr>
              <a:t>.</a:t>
            </a:r>
            <a:r>
              <a:rPr lang="en-US" altLang="en-US" dirty="0"/>
              <a:t> </a:t>
            </a:r>
          </a:p>
          <a:p>
            <a:pPr lvl="1">
              <a:spcBef>
                <a:spcPct val="35000"/>
              </a:spcBef>
            </a:pPr>
            <a:r>
              <a:rPr lang="en-US" altLang="en-US" dirty="0"/>
              <a:t>Patient may appear drowsy, peaceful, or intoxicated.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nSpc>
                <a:spcPct val="85000"/>
              </a:lnSpc>
              <a:defRPr/>
            </a:pPr>
            <a:r>
              <a:rPr lang="en-US" dirty="0">
                <a:cs typeface="+mj-cs"/>
              </a:rPr>
              <a:t>Sedative-Hypnotic Drugs </a:t>
            </a:r>
            <a:r>
              <a:rPr lang="en-US" sz="2000" b="0" dirty="0">
                <a:cs typeface="+mj-cs"/>
              </a:rPr>
              <a:t>(2 of 2)</a:t>
            </a:r>
          </a:p>
        </p:txBody>
      </p:sp>
      <p:sp>
        <p:nvSpPr>
          <p:cNvPr id="69635" name="Rectangle 3"/>
          <p:cNvSpPr>
            <a:spLocks noGrp="1" noChangeArrowheads="1"/>
          </p:cNvSpPr>
          <p:nvPr>
            <p:ph idx="1"/>
          </p:nvPr>
        </p:nvSpPr>
        <p:spPr/>
        <p:txBody>
          <a:bodyPr rIns="228600"/>
          <a:lstStyle/>
          <a:p>
            <a:pPr>
              <a:spcBef>
                <a:spcPct val="35000"/>
              </a:spcBef>
            </a:pPr>
            <a:r>
              <a:rPr lang="en-US" altLang="en-US" dirty="0"/>
              <a:t>These agents are generally taken by mouth.</a:t>
            </a:r>
          </a:p>
          <a:p>
            <a:pPr lvl="1">
              <a:spcBef>
                <a:spcPct val="35000"/>
              </a:spcBef>
            </a:pPr>
            <a:r>
              <a:rPr lang="en-US" altLang="en-US" dirty="0"/>
              <a:t>Occasionally, they are dissolved in water and injected.</a:t>
            </a:r>
          </a:p>
          <a:p>
            <a:pPr lvl="1">
              <a:spcBef>
                <a:spcPct val="35000"/>
              </a:spcBef>
            </a:pPr>
            <a:r>
              <a:rPr lang="en-US" altLang="en-US" dirty="0"/>
              <a:t>IV sedative-hypnotic drugs quickly induce tolerance.</a:t>
            </a:r>
          </a:p>
          <a:p>
            <a:pPr lvl="1">
              <a:spcBef>
                <a:spcPct val="35000"/>
              </a:spcBef>
            </a:pPr>
            <a:r>
              <a:rPr lang="en-US" altLang="en-US" dirty="0"/>
              <a:t>These drugs may be given to people as a “knock-out” drink.</a:t>
            </a:r>
          </a:p>
          <a:p>
            <a:pPr lvl="1">
              <a:spcBef>
                <a:spcPct val="35000"/>
              </a:spcBef>
            </a:pPr>
            <a:r>
              <a:rPr lang="en-US" altLang="en-US" dirty="0"/>
              <a:t>Treatment is to ensure airway is patent, assist ventilation, and provide prompt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dirty="0">
                <a:cs typeface="+mj-cs"/>
              </a:rPr>
              <a:t>Abused Inhalants </a:t>
            </a:r>
            <a:r>
              <a:rPr lang="en-US" sz="2000" b="0" dirty="0">
                <a:cs typeface="+mj-cs"/>
              </a:rPr>
              <a:t>(1 of 2)</a:t>
            </a:r>
          </a:p>
        </p:txBody>
      </p:sp>
      <p:sp>
        <p:nvSpPr>
          <p:cNvPr id="70659" name="Content Placeholder 2"/>
          <p:cNvSpPr>
            <a:spLocks noGrp="1"/>
          </p:cNvSpPr>
          <p:nvPr>
            <p:ph idx="1"/>
          </p:nvPr>
        </p:nvSpPr>
        <p:spPr/>
        <p:txBody>
          <a:bodyPr rIns="228600"/>
          <a:lstStyle/>
          <a:p>
            <a:pPr>
              <a:spcBef>
                <a:spcPct val="35000"/>
              </a:spcBef>
            </a:pPr>
            <a:r>
              <a:rPr lang="en-US" altLang="en-US" dirty="0"/>
              <a:t>These agents are inhaled.</a:t>
            </a:r>
          </a:p>
          <a:p>
            <a:pPr lvl="1">
              <a:spcBef>
                <a:spcPct val="35000"/>
              </a:spcBef>
            </a:pPr>
            <a:r>
              <a:rPr lang="en-US" altLang="en-US" dirty="0"/>
              <a:t>Acetone, toluene, xylene, hexane</a:t>
            </a:r>
          </a:p>
          <a:p>
            <a:pPr lvl="1">
              <a:spcBef>
                <a:spcPct val="35000"/>
              </a:spcBef>
            </a:pPr>
            <a:r>
              <a:rPr lang="en-US" altLang="en-US" dirty="0"/>
              <a:t>Found in glues, cleaning compounds, paint thinners, and lacquers</a:t>
            </a:r>
          </a:p>
          <a:p>
            <a:pPr lvl="1">
              <a:spcBef>
                <a:spcPct val="35000"/>
              </a:spcBef>
            </a:pPr>
            <a:r>
              <a:rPr lang="en-US" altLang="en-US" dirty="0"/>
              <a:t>Gasoline and halogenated hydrocarbons are also abused.</a:t>
            </a:r>
          </a:p>
          <a:p>
            <a:pPr lvl="1">
              <a:spcBef>
                <a:spcPct val="35000"/>
              </a:spcBef>
            </a:pPr>
            <a:r>
              <a:rPr lang="en-US" altLang="en-US" dirty="0"/>
              <a:t>Commonly abused by teenagers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cs typeface="+mj-cs"/>
              </a:rPr>
              <a:t>Abused Inhalants </a:t>
            </a:r>
            <a:r>
              <a:rPr lang="en-US" sz="2000" b="0" dirty="0">
                <a:cs typeface="+mj-cs"/>
              </a:rPr>
              <a:t>(2 of 2)</a:t>
            </a:r>
          </a:p>
        </p:txBody>
      </p:sp>
      <p:sp>
        <p:nvSpPr>
          <p:cNvPr id="71683" name="Rectangle 3"/>
          <p:cNvSpPr>
            <a:spLocks noGrp="1" noChangeArrowheads="1"/>
          </p:cNvSpPr>
          <p:nvPr>
            <p:ph idx="1"/>
          </p:nvPr>
        </p:nvSpPr>
        <p:spPr/>
        <p:txBody>
          <a:bodyPr rIns="228600"/>
          <a:lstStyle/>
          <a:p>
            <a:pPr>
              <a:spcBef>
                <a:spcPct val="35000"/>
              </a:spcBef>
            </a:pPr>
            <a:r>
              <a:rPr lang="en-US" altLang="en-US" dirty="0"/>
              <a:t>Always use special care.</a:t>
            </a:r>
          </a:p>
          <a:p>
            <a:pPr lvl="1">
              <a:spcBef>
                <a:spcPct val="35000"/>
              </a:spcBef>
            </a:pPr>
            <a:r>
              <a:rPr lang="en-US" altLang="en-US" dirty="0"/>
              <a:t>Halogenated hydrocarbon solvents can make the heart hypersensitive to the patient</a:t>
            </a:r>
            <a:r>
              <a:rPr lang="ja-JP" altLang="en-US" dirty="0"/>
              <a:t>’</a:t>
            </a:r>
            <a:r>
              <a:rPr lang="en-US" altLang="ja-JP" dirty="0"/>
              <a:t>s own adrenaline.</a:t>
            </a:r>
          </a:p>
          <a:p>
            <a:pPr lvl="1">
              <a:spcBef>
                <a:spcPct val="35000"/>
              </a:spcBef>
            </a:pPr>
            <a:r>
              <a:rPr lang="en-US" altLang="en-US" dirty="0"/>
              <a:t>Keep patients from struggling or exerting themselves.</a:t>
            </a:r>
          </a:p>
          <a:p>
            <a:pPr lvl="1">
              <a:spcBef>
                <a:spcPct val="35000"/>
              </a:spcBef>
            </a:pPr>
            <a:r>
              <a:rPr lang="en-US" altLang="en-US" dirty="0"/>
              <a:t>Use a stretcher to move the patient, give oxygen, and transport to the hospital.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cs typeface="+mj-cs"/>
              </a:rPr>
              <a:t>Hydrogen Sulfide </a:t>
            </a:r>
            <a:r>
              <a:rPr lang="en-US" sz="2000" b="0" dirty="0">
                <a:cs typeface="+mj-cs"/>
              </a:rPr>
              <a:t>(1 of 2)</a:t>
            </a:r>
          </a:p>
        </p:txBody>
      </p:sp>
      <p:sp>
        <p:nvSpPr>
          <p:cNvPr id="72707" name="Rectangle 3"/>
          <p:cNvSpPr>
            <a:spLocks noGrp="1" noChangeArrowheads="1"/>
          </p:cNvSpPr>
          <p:nvPr>
            <p:ph idx="1"/>
          </p:nvPr>
        </p:nvSpPr>
        <p:spPr/>
        <p:txBody>
          <a:bodyPr rIns="228600"/>
          <a:lstStyle/>
          <a:p>
            <a:r>
              <a:rPr lang="en-US" altLang="en-US" dirty="0"/>
              <a:t>Hydrogen sulfide </a:t>
            </a:r>
          </a:p>
          <a:p>
            <a:pPr lvl="1">
              <a:spcBef>
                <a:spcPts val="900"/>
              </a:spcBef>
            </a:pPr>
            <a:r>
              <a:rPr lang="en-US" altLang="en-US" dirty="0"/>
              <a:t>A highly toxic, colorless, and flammable gas with a distinctive rotten-egg odor</a:t>
            </a:r>
          </a:p>
          <a:p>
            <a:pPr lvl="1">
              <a:spcBef>
                <a:spcPts val="900"/>
              </a:spcBef>
            </a:pPr>
            <a:r>
              <a:rPr lang="en-US" altLang="en-US" dirty="0"/>
              <a:t>Affects all organs, but it has the most impact on the lungs and CNS.</a:t>
            </a:r>
          </a:p>
          <a:p>
            <a:pPr lvl="1">
              <a:spcBef>
                <a:spcPts val="900"/>
              </a:spcBef>
            </a:pPr>
            <a:r>
              <a:rPr lang="en-US" altLang="en-US" dirty="0"/>
              <a:t>Used to commit suicide</a:t>
            </a:r>
          </a:p>
          <a:p>
            <a:pPr lvl="1">
              <a:spcBef>
                <a:spcPts val="900"/>
              </a:spcBef>
            </a:pPr>
            <a:r>
              <a:rPr lang="en-US" altLang="en-US" dirty="0"/>
              <a:t>If you suspect the presence of a toxic gas, wait for a hazmat team to tell you the scene is safe.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nSpc>
                <a:spcPct val="85000"/>
              </a:lnSpc>
              <a:defRPr/>
            </a:pPr>
            <a:r>
              <a:rPr lang="en-US" dirty="0"/>
              <a:t>Hydrogen Sulfide </a:t>
            </a:r>
            <a:r>
              <a:rPr lang="en-US" sz="2000" b="0" dirty="0">
                <a:cs typeface="+mj-cs"/>
              </a:rPr>
              <a:t>(2 of 2)</a:t>
            </a:r>
          </a:p>
        </p:txBody>
      </p:sp>
      <p:sp>
        <p:nvSpPr>
          <p:cNvPr id="73731" name="Rectangle 3"/>
          <p:cNvSpPr>
            <a:spLocks noGrp="1" noChangeArrowheads="1"/>
          </p:cNvSpPr>
          <p:nvPr>
            <p:ph idx="1"/>
          </p:nvPr>
        </p:nvSpPr>
        <p:spPr>
          <a:ln w="19050">
            <a:miter lim="800000"/>
            <a:headEnd/>
            <a:tailEnd/>
          </a:ln>
        </p:spPr>
        <p:txBody>
          <a:bodyPr rIns="228600"/>
          <a:lstStyle/>
          <a:p>
            <a:pPr>
              <a:defRPr/>
            </a:pPr>
            <a:r>
              <a:rPr lang="en-US" dirty="0"/>
              <a:t>Signs and symptoms: </a:t>
            </a:r>
          </a:p>
          <a:p>
            <a:pPr lvl="1">
              <a:spcBef>
                <a:spcPts val="900"/>
              </a:spcBef>
              <a:defRPr/>
            </a:pPr>
            <a:r>
              <a:rPr lang="en-US" dirty="0"/>
              <a:t>Nausea and vomiting, confusion, dyspnea, a loss of consciousness, seizures, shock, coma, and cardiopulmonary arrest</a:t>
            </a:r>
          </a:p>
          <a:p>
            <a:pPr>
              <a:defRPr/>
            </a:pPr>
            <a:r>
              <a:rPr lang="en-US" dirty="0"/>
              <a:t>Once the patient has been decontaminated, management is largely supportive. </a:t>
            </a:r>
          </a:p>
          <a:p>
            <a:pPr lvl="1">
              <a:spcBef>
                <a:spcPts val="900"/>
              </a:spcBef>
              <a:defRPr/>
            </a:pPr>
            <a:r>
              <a:rPr lang="en-US" dirty="0"/>
              <a:t>Monitor and assist the patient’s respiratory and cardiovascular functions.</a:t>
            </a:r>
          </a:p>
          <a:p>
            <a:pPr lvl="1">
              <a:spcBef>
                <a:spcPts val="900"/>
              </a:spcBef>
              <a:defRPr/>
            </a:pPr>
            <a:r>
              <a:rPr lang="en-US" dirty="0"/>
              <a:t>Provide rapid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a:cs typeface="+mj-cs"/>
              </a:rPr>
              <a:t>Sympathomimetics </a:t>
            </a:r>
            <a:r>
              <a:rPr lang="en-US" sz="2000" b="0" dirty="0">
                <a:cs typeface="+mj-cs"/>
              </a:rPr>
              <a:t>(1 of 4)</a:t>
            </a:r>
          </a:p>
        </p:txBody>
      </p:sp>
      <p:sp>
        <p:nvSpPr>
          <p:cNvPr id="74755" name="Content Placeholder 2"/>
          <p:cNvSpPr>
            <a:spLocks noGrp="1"/>
          </p:cNvSpPr>
          <p:nvPr>
            <p:ph idx="1"/>
          </p:nvPr>
        </p:nvSpPr>
        <p:spPr>
          <a:xfrm>
            <a:off x="6096000" y="1447800"/>
            <a:ext cx="5181600" cy="4800600"/>
          </a:xfrm>
        </p:spPr>
        <p:txBody>
          <a:bodyPr rIns="228600"/>
          <a:lstStyle/>
          <a:p>
            <a:pPr>
              <a:spcBef>
                <a:spcPct val="35000"/>
              </a:spcBef>
            </a:pPr>
            <a:r>
              <a:rPr lang="en-US" altLang="en-US" dirty="0"/>
              <a:t>CNS stimulants that mimic the effects of the sympathetic nervous system</a:t>
            </a:r>
          </a:p>
        </p:txBody>
      </p:sp>
      <p:pic>
        <p:nvPicPr>
          <p:cNvPr id="7170" name="Picture 2" descr="The table shows two columns and fifteen rows. The column headers are street name and drug name. Row entries are as follows. Row 1. Adam: 3,4-Methylenedioxymethamphetamine (M D M A). Row 2. Angel dust: Phencyclidine (P C P). Row 3. Bennies: Amphetamines. Row 4.Coke: Cocaine. Row 5. Crank: Crack cocaine, heroin, amphetamine, methamphetamine, methcathinone. Row 6. D O M: 4-Methyl-2,5-dimethoxyamphetamine. Row 7. Ecstasy: M D M A. Row 8. Eve: M D M A. Row 9. Golden eagle: 4-Methylthioamphetamine. Row 10. Ice: Cocaine, crack cocaine, smokable methamphetamine, methamphetamine, M D M A, P C P. Row 11. M D A: Methaqualone. Row 12. Meth: Methamphetamine. Row 13. Molly: M D M A. Row 14. Speed: Crack cocaine, amphetamine, methamphetamine. Row 15. Uppers: Amphetamines.&#10;" title="A table is titled examples of street names for sympathomim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553" y="1234380"/>
            <a:ext cx="3187555" cy="5502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nSpc>
                <a:spcPct val="85000"/>
              </a:lnSpc>
              <a:defRPr/>
            </a:pPr>
            <a:r>
              <a:rPr lang="en-US" dirty="0">
                <a:cs typeface="+mj-cs"/>
              </a:rPr>
              <a:t>Sympathomimetics </a:t>
            </a:r>
            <a:r>
              <a:rPr lang="en-US" sz="2000" b="0" dirty="0">
                <a:cs typeface="+mj-cs"/>
              </a:rPr>
              <a:t>(2 of 4)</a:t>
            </a:r>
          </a:p>
        </p:txBody>
      </p:sp>
      <p:sp>
        <p:nvSpPr>
          <p:cNvPr id="75779" name="Content Placeholder 2"/>
          <p:cNvSpPr>
            <a:spLocks noGrp="1"/>
          </p:cNvSpPr>
          <p:nvPr>
            <p:ph idx="1"/>
          </p:nvPr>
        </p:nvSpPr>
        <p:spPr/>
        <p:txBody>
          <a:bodyPr rIns="228600"/>
          <a:lstStyle/>
          <a:p>
            <a:pPr>
              <a:spcBef>
                <a:spcPct val="35000"/>
              </a:spcBef>
            </a:pPr>
            <a:r>
              <a:rPr lang="en-US" altLang="en-US" dirty="0"/>
              <a:t>Produce an excited state.</a:t>
            </a:r>
          </a:p>
          <a:p>
            <a:pPr lvl="1">
              <a:spcBef>
                <a:spcPts val="900"/>
              </a:spcBef>
            </a:pPr>
            <a:r>
              <a:rPr lang="en-US" altLang="en-US" dirty="0"/>
              <a:t>Frequently cause hypertension, tachycardia, and dilated pupils</a:t>
            </a:r>
          </a:p>
          <a:p>
            <a:pPr lvl="1">
              <a:spcBef>
                <a:spcPts val="900"/>
              </a:spcBef>
            </a:pPr>
            <a:r>
              <a:rPr lang="en-US" altLang="en-US" dirty="0"/>
              <a:t>Includes amphetamines, methamphetamines, phentermine hydrochloride, and Benzedrine</a:t>
            </a:r>
          </a:p>
          <a:p>
            <a:pPr lvl="1">
              <a:spcBef>
                <a:spcPts val="900"/>
              </a:spcBef>
            </a:pPr>
            <a:r>
              <a:rPr lang="en-US" altLang="en-US" dirty="0"/>
              <a:t>Designer drugs, such as MDMA, are also frequently abused.</a:t>
            </a:r>
          </a:p>
          <a:p>
            <a:pPr lvl="1">
              <a:spcBef>
                <a:spcPts val="900"/>
              </a:spcBef>
            </a:pPr>
            <a:r>
              <a:rPr lang="en-US" altLang="en-US" dirty="0"/>
              <a:t>Commonly taken by mouth; also injected by drug abusers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nSpc>
                <a:spcPct val="85000"/>
              </a:lnSpc>
              <a:defRPr/>
            </a:pPr>
            <a:r>
              <a:rPr lang="en-US" dirty="0">
                <a:cs typeface="+mj-cs"/>
              </a:rPr>
              <a:t>Sympathomimetics </a:t>
            </a:r>
            <a:r>
              <a:rPr lang="en-US" sz="2000" b="0" dirty="0">
                <a:cs typeface="+mj-cs"/>
              </a:rPr>
              <a:t>(3 of 4)</a:t>
            </a:r>
          </a:p>
        </p:txBody>
      </p:sp>
      <p:sp>
        <p:nvSpPr>
          <p:cNvPr id="76803" name="Rectangle 3"/>
          <p:cNvSpPr>
            <a:spLocks noGrp="1" noChangeArrowheads="1"/>
          </p:cNvSpPr>
          <p:nvPr>
            <p:ph idx="1"/>
          </p:nvPr>
        </p:nvSpPr>
        <p:spPr/>
        <p:txBody>
          <a:bodyPr rIns="228600"/>
          <a:lstStyle/>
          <a:p>
            <a:pPr>
              <a:spcBef>
                <a:spcPct val="35000"/>
              </a:spcBef>
            </a:pPr>
            <a:r>
              <a:rPr lang="en-US" altLang="en-US" dirty="0"/>
              <a:t>Cocaine may be taken in a number of different ways.</a:t>
            </a:r>
          </a:p>
          <a:p>
            <a:pPr lvl="1">
              <a:spcBef>
                <a:spcPct val="35000"/>
              </a:spcBef>
            </a:pPr>
            <a:r>
              <a:rPr lang="en-US" altLang="en-US" dirty="0"/>
              <a:t>Can be absorbed through all mucous membranes and even across the skin</a:t>
            </a:r>
          </a:p>
          <a:p>
            <a:pPr lvl="1">
              <a:spcBef>
                <a:spcPct val="35000"/>
              </a:spcBef>
            </a:pPr>
            <a:r>
              <a:rPr lang="en-US" altLang="en-US" dirty="0"/>
              <a:t>Immediate effects include excitement and euphoria and last less than an hour.</a:t>
            </a:r>
          </a:p>
          <a:p>
            <a:pPr lvl="1">
              <a:spcBef>
                <a:spcPct val="35000"/>
              </a:spcBef>
            </a:pPr>
            <a:r>
              <a:rPr lang="en-US" altLang="en-US" dirty="0"/>
              <a:t>Smoked crack is the most potent.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defRPr/>
            </a:pPr>
            <a:r>
              <a:rPr lang="en-US" dirty="0">
                <a:cs typeface="+mj-cs"/>
              </a:rPr>
              <a:t>Identifying the Patient and the Poison </a:t>
            </a:r>
            <a:r>
              <a:rPr lang="en-US" sz="2000" b="0" dirty="0">
                <a:cs typeface="+mj-cs"/>
              </a:rPr>
              <a:t>(1 of 6)</a:t>
            </a:r>
          </a:p>
        </p:txBody>
      </p:sp>
      <p:sp>
        <p:nvSpPr>
          <p:cNvPr id="9219" name="Content Placeholder 2"/>
          <p:cNvSpPr>
            <a:spLocks noGrp="1"/>
          </p:cNvSpPr>
          <p:nvPr>
            <p:ph idx="1"/>
          </p:nvPr>
        </p:nvSpPr>
        <p:spPr/>
        <p:txBody>
          <a:bodyPr rIns="228600"/>
          <a:lstStyle/>
          <a:p>
            <a:pPr>
              <a:spcBef>
                <a:spcPct val="35000"/>
              </a:spcBef>
            </a:pPr>
            <a:r>
              <a:rPr lang="en-US" altLang="en-US" dirty="0"/>
              <a:t>Toxicology is the study of toxic or poisonous substances.</a:t>
            </a:r>
          </a:p>
          <a:p>
            <a:pPr lvl="1">
              <a:spcBef>
                <a:spcPct val="35000"/>
              </a:spcBef>
            </a:pPr>
            <a:r>
              <a:rPr lang="en-US" altLang="en-US" dirty="0"/>
              <a:t>Poison: any substance whose chemical action can damage body structures or impair body function</a:t>
            </a:r>
          </a:p>
          <a:p>
            <a:pPr lvl="1">
              <a:spcBef>
                <a:spcPct val="35000"/>
              </a:spcBef>
            </a:pPr>
            <a:r>
              <a:rPr lang="en-US" altLang="en-US" dirty="0"/>
              <a:t>Toxin: a poisonous substance produced by bacteria, animals, or plants </a:t>
            </a:r>
          </a:p>
          <a:p>
            <a:pPr lvl="1">
              <a:spcBef>
                <a:spcPct val="35000"/>
              </a:spcBef>
            </a:pPr>
            <a:r>
              <a:rPr lang="en-US" altLang="en-US" dirty="0"/>
              <a:t>Substance abuse: the misuse of any substance to produce a desired effect.</a:t>
            </a:r>
          </a:p>
          <a:p>
            <a:pPr lvl="1">
              <a:spcBef>
                <a:spcPct val="35000"/>
              </a:spcBef>
            </a:pPr>
            <a:r>
              <a:rPr lang="en-US" altLang="en-US" dirty="0"/>
              <a:t>Overdose: a toxic dose of a drug.</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cs typeface="+mj-cs"/>
              </a:rPr>
              <a:t>Sympathomimetics </a:t>
            </a:r>
            <a:r>
              <a:rPr lang="en-US" sz="2000" b="0" dirty="0">
                <a:cs typeface="+mj-cs"/>
              </a:rPr>
              <a:t>(4 of 4)</a:t>
            </a:r>
          </a:p>
        </p:txBody>
      </p:sp>
      <p:sp>
        <p:nvSpPr>
          <p:cNvPr id="77827" name="Rectangle 3"/>
          <p:cNvSpPr>
            <a:spLocks noGrp="1" noChangeArrowheads="1"/>
          </p:cNvSpPr>
          <p:nvPr>
            <p:ph idx="1"/>
          </p:nvPr>
        </p:nvSpPr>
        <p:spPr/>
        <p:txBody>
          <a:bodyPr rIns="228600"/>
          <a:lstStyle/>
          <a:p>
            <a:pPr>
              <a:spcBef>
                <a:spcPct val="35000"/>
              </a:spcBef>
            </a:pPr>
            <a:r>
              <a:rPr lang="en-US" altLang="en-US" dirty="0"/>
              <a:t>Acute overdose is a genuine emergency.</a:t>
            </a:r>
          </a:p>
          <a:p>
            <a:pPr lvl="1">
              <a:spcBef>
                <a:spcPct val="35000"/>
              </a:spcBef>
            </a:pPr>
            <a:r>
              <a:rPr lang="en-US" altLang="en-US" dirty="0"/>
              <a:t>Patients have a high risk of seizures, cardiac dysrhythmias, and stroke. </a:t>
            </a:r>
          </a:p>
          <a:p>
            <a:pPr lvl="1">
              <a:spcBef>
                <a:spcPct val="35000"/>
              </a:spcBef>
            </a:pPr>
            <a:r>
              <a:rPr lang="en-US" altLang="en-US" dirty="0"/>
              <a:t>Patients may experience hallucinations or paranoia.</a:t>
            </a:r>
          </a:p>
          <a:p>
            <a:pPr lvl="1">
              <a:spcBef>
                <a:spcPct val="35000"/>
              </a:spcBef>
            </a:pPr>
            <a:r>
              <a:rPr lang="en-US" altLang="en-US" dirty="0"/>
              <a:t>Do not leave the patient unattended.</a:t>
            </a:r>
          </a:p>
          <a:p>
            <a:pPr lvl="1">
              <a:spcBef>
                <a:spcPct val="35000"/>
              </a:spcBef>
            </a:pPr>
            <a:r>
              <a:rPr lang="en-US" altLang="en-US" dirty="0"/>
              <a:t>Provide prompt transport.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t>Synthetic Cathinones (Bath Salts) </a:t>
            </a:r>
            <a:r>
              <a:rPr lang="en-US" sz="2000" b="0" dirty="0">
                <a:cs typeface="+mj-cs"/>
              </a:rPr>
              <a:t>(1 of 2)</a:t>
            </a:r>
          </a:p>
        </p:txBody>
      </p:sp>
      <p:sp>
        <p:nvSpPr>
          <p:cNvPr id="78851" name="Rectangle 3"/>
          <p:cNvSpPr>
            <a:spLocks noGrp="1" noChangeArrowheads="1"/>
          </p:cNvSpPr>
          <p:nvPr>
            <p:ph idx="1"/>
          </p:nvPr>
        </p:nvSpPr>
        <p:spPr/>
        <p:txBody>
          <a:bodyPr rIns="228600"/>
          <a:lstStyle/>
          <a:p>
            <a:r>
              <a:rPr lang="en-US" altLang="en-US" dirty="0"/>
              <a:t>An emerging class of drugs similar to MDMA.</a:t>
            </a:r>
          </a:p>
          <a:p>
            <a:r>
              <a:rPr lang="en-US" altLang="en-US" dirty="0"/>
              <a:t>Produce euphoria, increased mental clarity, and sexual arousal. </a:t>
            </a:r>
          </a:p>
          <a:p>
            <a:pPr lvl="1">
              <a:spcBef>
                <a:spcPts val="900"/>
              </a:spcBef>
            </a:pPr>
            <a:r>
              <a:rPr lang="en-US" altLang="en-US" dirty="0"/>
              <a:t>Most users of this drug snort or insufflate the powder nasally. </a:t>
            </a:r>
          </a:p>
          <a:p>
            <a:pPr lvl="1">
              <a:spcBef>
                <a:spcPts val="900"/>
              </a:spcBef>
            </a:pPr>
            <a:r>
              <a:rPr lang="en-US" altLang="en-US" dirty="0"/>
              <a:t>Effects reportedly last as long as 48 hours.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nSpc>
                <a:spcPct val="85000"/>
              </a:lnSpc>
              <a:defRPr/>
            </a:pPr>
            <a:r>
              <a:rPr lang="en-US" dirty="0"/>
              <a:t>Synthetic Cathinones (Bath Salts) </a:t>
            </a:r>
            <a:r>
              <a:rPr lang="en-US" sz="2000" b="0" dirty="0">
                <a:cs typeface="+mj-cs"/>
              </a:rPr>
              <a:t>(2 of 2)</a:t>
            </a:r>
          </a:p>
        </p:txBody>
      </p:sp>
      <p:sp>
        <p:nvSpPr>
          <p:cNvPr id="79875" name="Rectangle 3"/>
          <p:cNvSpPr>
            <a:spLocks noGrp="1" noChangeArrowheads="1"/>
          </p:cNvSpPr>
          <p:nvPr>
            <p:ph idx="1"/>
          </p:nvPr>
        </p:nvSpPr>
        <p:spPr/>
        <p:txBody>
          <a:bodyPr rIns="228600"/>
          <a:lstStyle/>
          <a:p>
            <a:r>
              <a:rPr lang="en-US" altLang="en-US" dirty="0"/>
              <a:t>Adverse effects include: </a:t>
            </a:r>
          </a:p>
          <a:p>
            <a:pPr lvl="1">
              <a:spcBef>
                <a:spcPts val="900"/>
              </a:spcBef>
            </a:pPr>
            <a:r>
              <a:rPr lang="en-US" altLang="en-US" dirty="0"/>
              <a:t>Teeth grinding, appetite loss, muscle twitching, lip-smacking, confusion, gastrointestinal conditions, paranoia, headache, elevated heart rate, and hallucinations</a:t>
            </a:r>
          </a:p>
          <a:p>
            <a:r>
              <a:rPr lang="en-US" altLang="en-US" dirty="0"/>
              <a:t>Keep the patient calm and transport. </a:t>
            </a:r>
          </a:p>
          <a:p>
            <a:r>
              <a:rPr lang="en-US" altLang="en-US" dirty="0"/>
              <a:t>Consider ALS assistance.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dirty="0">
                <a:cs typeface="+mj-cs"/>
              </a:rPr>
              <a:t>Marijuana </a:t>
            </a:r>
            <a:r>
              <a:rPr lang="en-US" sz="2000" b="0" dirty="0">
                <a:cs typeface="+mj-cs"/>
              </a:rPr>
              <a:t>(1 of 4)</a:t>
            </a:r>
          </a:p>
        </p:txBody>
      </p:sp>
      <p:sp>
        <p:nvSpPr>
          <p:cNvPr id="80899" name="Content Placeholder 2"/>
          <p:cNvSpPr>
            <a:spLocks noGrp="1"/>
          </p:cNvSpPr>
          <p:nvPr>
            <p:ph idx="1"/>
          </p:nvPr>
        </p:nvSpPr>
        <p:spPr/>
        <p:txBody>
          <a:bodyPr rIns="228600"/>
          <a:lstStyle/>
          <a:p>
            <a:pPr>
              <a:spcBef>
                <a:spcPct val="35000"/>
              </a:spcBef>
            </a:pPr>
            <a:r>
              <a:rPr lang="en-US" altLang="en-US" dirty="0"/>
              <a:t>Marijuana is abused throughout the world.</a:t>
            </a:r>
          </a:p>
          <a:p>
            <a:pPr lvl="1">
              <a:spcBef>
                <a:spcPts val="900"/>
              </a:spcBef>
            </a:pPr>
            <a:r>
              <a:rPr lang="en-US" altLang="en-US" dirty="0"/>
              <a:t>THC is the chemical in the marijuana plant that produces its high.</a:t>
            </a:r>
          </a:p>
          <a:p>
            <a:pPr lvl="1">
              <a:spcBef>
                <a:spcPct val="35000"/>
              </a:spcBef>
            </a:pPr>
            <a:r>
              <a:rPr lang="en-US" altLang="en-US" dirty="0"/>
              <a:t>Produces euphoria, relaxation, and drowsiness</a:t>
            </a:r>
          </a:p>
          <a:p>
            <a:pPr lvl="1">
              <a:spcBef>
                <a:spcPct val="35000"/>
              </a:spcBef>
            </a:pPr>
            <a:r>
              <a:rPr lang="en-US" altLang="en-US" dirty="0"/>
              <a:t>Impairs short-term memory and the capacity to do complex thinking</a:t>
            </a:r>
          </a:p>
          <a:p>
            <a:pPr lvl="1">
              <a:spcBef>
                <a:spcPct val="35000"/>
              </a:spcBef>
            </a:pPr>
            <a:r>
              <a:rPr lang="en-US" altLang="en-US" dirty="0"/>
              <a:t>Could progress to depression and confusion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Marijuana </a:t>
            </a:r>
            <a:r>
              <a:rPr lang="en-US" sz="2000" b="0" dirty="0">
                <a:cs typeface="+mj-cs"/>
              </a:rPr>
              <a:t>(2 of 4)</a:t>
            </a:r>
          </a:p>
        </p:txBody>
      </p:sp>
      <p:sp>
        <p:nvSpPr>
          <p:cNvPr id="81923" name="Rectangle 3"/>
          <p:cNvSpPr>
            <a:spLocks noGrp="1" noChangeArrowheads="1"/>
          </p:cNvSpPr>
          <p:nvPr>
            <p:ph idx="1"/>
          </p:nvPr>
        </p:nvSpPr>
        <p:spPr/>
        <p:txBody>
          <a:bodyPr rIns="228600"/>
          <a:lstStyle/>
          <a:p>
            <a:pPr>
              <a:spcBef>
                <a:spcPct val="35000"/>
              </a:spcBef>
            </a:pPr>
            <a:r>
              <a:rPr lang="en-US" altLang="en-US" dirty="0"/>
              <a:t>With very high doses, patients may experience hallucinations or become very anxious or paranoid.</a:t>
            </a:r>
          </a:p>
          <a:p>
            <a:pPr lvl="1">
              <a:spcBef>
                <a:spcPct val="35000"/>
              </a:spcBef>
            </a:pPr>
            <a:r>
              <a:rPr lang="en-US" altLang="en-US" dirty="0"/>
              <a:t>Reassure the patient and transport with a minimum amount of excitement.</a:t>
            </a:r>
          </a:p>
          <a:p>
            <a:pPr>
              <a:spcBef>
                <a:spcPct val="35000"/>
              </a:spcBef>
            </a:pPr>
            <a:r>
              <a:rPr lang="en-US" altLang="en-US" dirty="0"/>
              <a:t>Marijuana is often used as a vehicle to get other drugs into the body.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Marijuana </a:t>
            </a:r>
            <a:r>
              <a:rPr lang="en-US" sz="2000" b="0" dirty="0">
                <a:cs typeface="+mj-cs"/>
              </a:rPr>
              <a:t>(3 of 4)</a:t>
            </a:r>
          </a:p>
        </p:txBody>
      </p:sp>
      <p:sp>
        <p:nvSpPr>
          <p:cNvPr id="82947" name="Rectangle 3"/>
          <p:cNvSpPr>
            <a:spLocks noGrp="1" noChangeArrowheads="1"/>
          </p:cNvSpPr>
          <p:nvPr>
            <p:ph idx="1"/>
          </p:nvPr>
        </p:nvSpPr>
        <p:spPr/>
        <p:txBody>
          <a:bodyPr rIns="228600"/>
          <a:lstStyle/>
          <a:p>
            <a:r>
              <a:rPr lang="en-US" altLang="en-US" dirty="0"/>
              <a:t>Several states have legalized the recreational use of marijuana, and others allow for the medical use of marijuana and products that contain THC.</a:t>
            </a:r>
          </a:p>
          <a:p>
            <a:pPr lvl="1">
              <a:spcBef>
                <a:spcPts val="900"/>
              </a:spcBef>
            </a:pPr>
            <a:r>
              <a:rPr lang="en-US" altLang="en-US" dirty="0"/>
              <a:t>“</a:t>
            </a:r>
            <a:r>
              <a:rPr lang="en-US" altLang="ja-JP" dirty="0"/>
              <a:t>Edibles</a:t>
            </a:r>
            <a:r>
              <a:rPr lang="en-US" altLang="en-US" dirty="0"/>
              <a:t>”</a:t>
            </a:r>
            <a:r>
              <a:rPr lang="en-US" altLang="ja-JP" dirty="0"/>
              <a:t> infused with marijuana</a:t>
            </a:r>
          </a:p>
          <a:p>
            <a:pPr lvl="1">
              <a:spcBef>
                <a:spcPts val="900"/>
              </a:spcBef>
            </a:pPr>
            <a:r>
              <a:rPr lang="en-US" altLang="en-US" dirty="0"/>
              <a:t>Ingestion can lead to cannabinoid hyperemesis syndrome.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nSpc>
                <a:spcPct val="85000"/>
              </a:lnSpc>
              <a:defRPr/>
            </a:pPr>
            <a:r>
              <a:rPr lang="en-US" dirty="0">
                <a:cs typeface="+mj-cs"/>
              </a:rPr>
              <a:t>Marijuana </a:t>
            </a:r>
            <a:r>
              <a:rPr lang="en-US" sz="2000" b="0" dirty="0">
                <a:cs typeface="+mj-cs"/>
              </a:rPr>
              <a:t>(4 of 4)</a:t>
            </a:r>
          </a:p>
        </p:txBody>
      </p:sp>
      <p:sp>
        <p:nvSpPr>
          <p:cNvPr id="83971" name="Rectangle 3"/>
          <p:cNvSpPr>
            <a:spLocks noGrp="1" noChangeArrowheads="1"/>
          </p:cNvSpPr>
          <p:nvPr>
            <p:ph idx="1"/>
          </p:nvPr>
        </p:nvSpPr>
        <p:spPr/>
        <p:txBody>
          <a:bodyPr rIns="228600"/>
          <a:lstStyle/>
          <a:p>
            <a:r>
              <a:rPr lang="en-US" altLang="en-US" dirty="0"/>
              <a:t>Synthetic marijuana or “Spice” </a:t>
            </a:r>
          </a:p>
          <a:p>
            <a:pPr lvl="1">
              <a:spcBef>
                <a:spcPts val="900"/>
              </a:spcBef>
            </a:pPr>
            <a:r>
              <a:rPr lang="en-US" altLang="en-US" dirty="0"/>
              <a:t>A variety of herbal incense or smoking blends that resemble THC and produce a similar high</a:t>
            </a:r>
          </a:p>
          <a:p>
            <a:pPr lvl="1">
              <a:spcBef>
                <a:spcPts val="900"/>
              </a:spcBef>
            </a:pPr>
            <a:r>
              <a:rPr lang="en-US" altLang="en-US" dirty="0"/>
              <a:t>Powerful and unpredictable effects may result, ranging from simple euphoria to complete loss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a:lnSpc>
                <a:spcPct val="85000"/>
              </a:lnSpc>
              <a:defRPr/>
            </a:pPr>
            <a:r>
              <a:rPr lang="en-US" dirty="0">
                <a:cs typeface="+mj-cs"/>
              </a:rPr>
              <a:t>Hallucinogens </a:t>
            </a:r>
            <a:r>
              <a:rPr lang="en-US" sz="2000" b="0" dirty="0">
                <a:cs typeface="+mj-cs"/>
              </a:rPr>
              <a:t>(1 of 3)</a:t>
            </a:r>
          </a:p>
        </p:txBody>
      </p:sp>
      <p:sp>
        <p:nvSpPr>
          <p:cNvPr id="84995" name="Content Placeholder 2"/>
          <p:cNvSpPr>
            <a:spLocks noGrp="1"/>
          </p:cNvSpPr>
          <p:nvPr>
            <p:ph idx="1"/>
          </p:nvPr>
        </p:nvSpPr>
        <p:spPr>
          <a:xfrm>
            <a:off x="6604000" y="1447800"/>
            <a:ext cx="5181600" cy="4800600"/>
          </a:xfrm>
        </p:spPr>
        <p:txBody>
          <a:bodyPr rIns="228600"/>
          <a:lstStyle/>
          <a:p>
            <a:pPr>
              <a:spcBef>
                <a:spcPct val="35000"/>
              </a:spcBef>
            </a:pPr>
            <a:r>
              <a:rPr lang="en-US" altLang="en-US" dirty="0"/>
              <a:t>Hallucinogens alter a person</a:t>
            </a:r>
            <a:r>
              <a:rPr lang="ja-JP" altLang="en-US" dirty="0"/>
              <a:t>’</a:t>
            </a:r>
            <a:r>
              <a:rPr lang="en-US" altLang="ja-JP" dirty="0"/>
              <a:t>s sensory perceptions.</a:t>
            </a:r>
          </a:p>
          <a:p>
            <a:pPr lvl="1">
              <a:spcBef>
                <a:spcPct val="35000"/>
              </a:spcBef>
            </a:pPr>
            <a:r>
              <a:rPr lang="en-US" altLang="en-US" dirty="0"/>
              <a:t>Classic example is LSD. </a:t>
            </a:r>
          </a:p>
        </p:txBody>
      </p:sp>
      <p:pic>
        <p:nvPicPr>
          <p:cNvPr id="8194" name="Picture 2" descr="The table lists the following. Bufotenine (toad skin). Datura stramonium (jimsonweed). Dextromethorphan (D X M). Dimethyltryptamine (D M T). Ketamine. L S D. Mescaline (peyote). Morning glory. Nutmeg. P C P. Psilocybin (mushrooms). Salvia.&#10;" title="A table is titled commonly abused hallucinoge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490850"/>
            <a:ext cx="4941888" cy="4272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defRPr/>
            </a:pPr>
            <a:r>
              <a:rPr lang="en-US" dirty="0">
                <a:cs typeface="+mj-cs"/>
              </a:rPr>
              <a:t>Hallucinogens </a:t>
            </a:r>
            <a:r>
              <a:rPr lang="en-US" sz="2000" b="0" dirty="0">
                <a:cs typeface="+mj-cs"/>
              </a:rPr>
              <a:t>(2 of 3)</a:t>
            </a:r>
          </a:p>
        </p:txBody>
      </p:sp>
      <p:sp>
        <p:nvSpPr>
          <p:cNvPr id="86019" name="Content Placeholder 2"/>
          <p:cNvSpPr>
            <a:spLocks noGrp="1"/>
          </p:cNvSpPr>
          <p:nvPr>
            <p:ph idx="1"/>
          </p:nvPr>
        </p:nvSpPr>
        <p:spPr/>
        <p:txBody>
          <a:bodyPr rIns="228600"/>
          <a:lstStyle/>
          <a:p>
            <a:pPr>
              <a:spcBef>
                <a:spcPct val="35000"/>
              </a:spcBef>
            </a:pPr>
            <a:r>
              <a:rPr lang="en-US" altLang="en-US" dirty="0"/>
              <a:t>These agents:</a:t>
            </a:r>
          </a:p>
          <a:p>
            <a:pPr lvl="1">
              <a:spcBef>
                <a:spcPct val="35000"/>
              </a:spcBef>
            </a:pPr>
            <a:r>
              <a:rPr lang="en-US" altLang="en-US" dirty="0"/>
              <a:t>Cause visual hallucinations</a:t>
            </a:r>
          </a:p>
          <a:p>
            <a:pPr lvl="1">
              <a:spcBef>
                <a:spcPct val="35000"/>
              </a:spcBef>
            </a:pPr>
            <a:r>
              <a:rPr lang="en-US" altLang="en-US" dirty="0"/>
              <a:t>Intensify vision and hearing</a:t>
            </a:r>
          </a:p>
          <a:p>
            <a:pPr lvl="1">
              <a:spcBef>
                <a:spcPct val="35000"/>
              </a:spcBef>
            </a:pPr>
            <a:r>
              <a:rPr lang="en-US" altLang="en-US" dirty="0"/>
              <a:t>Generally separate the user from reality</a:t>
            </a:r>
          </a:p>
          <a:p>
            <a:pPr>
              <a:spcBef>
                <a:spcPct val="35000"/>
              </a:spcBef>
            </a:pPr>
            <a:r>
              <a:rPr lang="en-US" altLang="en-US" dirty="0"/>
              <a:t>Patients experiencing a </a:t>
            </a:r>
            <a:r>
              <a:rPr lang="ja-JP" altLang="en-US"/>
              <a:t>“</a:t>
            </a:r>
            <a:r>
              <a:rPr lang="en-US" altLang="ja-JP" dirty="0"/>
              <a:t>bad trip</a:t>
            </a:r>
            <a:r>
              <a:rPr lang="ja-JP" altLang="en-US"/>
              <a:t>”</a:t>
            </a:r>
            <a:r>
              <a:rPr lang="en-US" altLang="ja-JP" dirty="0"/>
              <a:t> have hypertension, tachycardia, anxiety, and paranoia.</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nSpc>
                <a:spcPct val="85000"/>
              </a:lnSpc>
              <a:defRPr/>
            </a:pPr>
            <a:r>
              <a:rPr lang="en-US" dirty="0">
                <a:cs typeface="+mj-cs"/>
              </a:rPr>
              <a:t>Hallucinogens </a:t>
            </a:r>
            <a:r>
              <a:rPr lang="en-US" sz="2000" b="0" dirty="0">
                <a:cs typeface="+mj-cs"/>
              </a:rPr>
              <a:t>(3 of 3)</a:t>
            </a:r>
          </a:p>
        </p:txBody>
      </p:sp>
      <p:sp>
        <p:nvSpPr>
          <p:cNvPr id="87043" name="Rectangle 3"/>
          <p:cNvSpPr>
            <a:spLocks noGrp="1" noChangeArrowheads="1"/>
          </p:cNvSpPr>
          <p:nvPr>
            <p:ph idx="1"/>
          </p:nvPr>
        </p:nvSpPr>
        <p:spPr/>
        <p:txBody>
          <a:bodyPr rIns="228600"/>
          <a:lstStyle/>
          <a:p>
            <a:pPr>
              <a:spcBef>
                <a:spcPct val="35000"/>
              </a:spcBef>
            </a:pPr>
            <a:r>
              <a:rPr lang="en-US" altLang="en-US" dirty="0"/>
              <a:t>Use a calm, professional manner.</a:t>
            </a:r>
          </a:p>
          <a:p>
            <a:pPr>
              <a:spcBef>
                <a:spcPct val="35000"/>
              </a:spcBef>
            </a:pPr>
            <a:r>
              <a:rPr lang="en-US" altLang="en-US" dirty="0"/>
              <a:t>Provide emotional support.</a:t>
            </a:r>
          </a:p>
          <a:p>
            <a:pPr>
              <a:spcBef>
                <a:spcPct val="35000"/>
              </a:spcBef>
            </a:pPr>
            <a:r>
              <a:rPr lang="en-US" altLang="en-US" dirty="0"/>
              <a:t>Do not use restraints unless you or the patient is in danger of injury.</a:t>
            </a:r>
          </a:p>
          <a:p>
            <a:pPr>
              <a:spcBef>
                <a:spcPct val="35000"/>
              </a:spcBef>
            </a:pPr>
            <a:r>
              <a:rPr lang="en-US" altLang="en-US" dirty="0"/>
              <a:t>Watch the patient carefully throughout transport and do not leave unattended.</a:t>
            </a:r>
          </a:p>
          <a:p>
            <a:pPr>
              <a:spcBef>
                <a:spcPct val="35000"/>
              </a:spcBef>
            </a:pPr>
            <a:r>
              <a:rPr lang="en-US" altLang="en-US" dirty="0"/>
              <a:t>Request ALS assistance when appropriate.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defRPr/>
            </a:pPr>
            <a:r>
              <a:rPr lang="en-US" dirty="0">
                <a:cs typeface="+mj-cs"/>
              </a:rPr>
              <a:t>Identifying the Patient and the Poison </a:t>
            </a:r>
            <a:r>
              <a:rPr lang="en-US" sz="2000" b="0" dirty="0">
                <a:cs typeface="+mj-cs"/>
              </a:rPr>
              <a:t>(2 of 6)</a:t>
            </a:r>
          </a:p>
        </p:txBody>
      </p:sp>
      <p:sp>
        <p:nvSpPr>
          <p:cNvPr id="10243" name="Content Placeholder 2"/>
          <p:cNvSpPr>
            <a:spLocks noGrp="1"/>
          </p:cNvSpPr>
          <p:nvPr>
            <p:ph idx="1"/>
          </p:nvPr>
        </p:nvSpPr>
        <p:spPr/>
        <p:txBody>
          <a:bodyPr rIns="228600"/>
          <a:lstStyle/>
          <a:p>
            <a:pPr>
              <a:spcBef>
                <a:spcPct val="35000"/>
              </a:spcBef>
            </a:pPr>
            <a:r>
              <a:rPr lang="en-US" altLang="en-US" dirty="0"/>
              <a:t>Your primary responsibility to the patient is to recognize that a poisoning has occurred.</a:t>
            </a:r>
          </a:p>
          <a:p>
            <a:pPr lvl="1">
              <a:spcBef>
                <a:spcPct val="35000"/>
              </a:spcBef>
            </a:pPr>
            <a:r>
              <a:rPr lang="en-US" altLang="en-US" dirty="0"/>
              <a:t>Pay attention to your surroundings. </a:t>
            </a:r>
          </a:p>
          <a:p>
            <a:pPr lvl="1">
              <a:spcBef>
                <a:spcPct val="35000"/>
              </a:spcBef>
            </a:pPr>
            <a:r>
              <a:rPr lang="en-US" altLang="en-US" dirty="0"/>
              <a:t>Very small amounts of some poisons can cause considerable damage or death.</a:t>
            </a:r>
          </a:p>
          <a:p>
            <a:pPr>
              <a:spcBef>
                <a:spcPct val="35000"/>
              </a:spcBef>
            </a:pPr>
            <a:r>
              <a:rPr lang="en-US" altLang="en-US" dirty="0"/>
              <a:t>The signs and symptoms of poisoning vary according to the specific agent.</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defRPr/>
            </a:pPr>
            <a:r>
              <a:rPr lang="en-US" dirty="0">
                <a:cs typeface="+mj-cs"/>
              </a:rPr>
              <a:t>Anticholinergic Agents </a:t>
            </a:r>
            <a:r>
              <a:rPr lang="en-US" sz="2000" b="0" dirty="0">
                <a:cs typeface="+mj-cs"/>
              </a:rPr>
              <a:t>(1 of 2)</a:t>
            </a:r>
          </a:p>
        </p:txBody>
      </p:sp>
      <p:sp>
        <p:nvSpPr>
          <p:cNvPr id="88067" name="Content Placeholder 2"/>
          <p:cNvSpPr>
            <a:spLocks noGrp="1"/>
          </p:cNvSpPr>
          <p:nvPr>
            <p:ph idx="1"/>
          </p:nvPr>
        </p:nvSpPr>
        <p:spPr/>
        <p:txBody>
          <a:bodyPr rIns="228600"/>
          <a:lstStyle/>
          <a:p>
            <a:pPr>
              <a:spcBef>
                <a:spcPct val="35000"/>
              </a:spcBef>
            </a:pPr>
            <a:r>
              <a:rPr lang="en-US" altLang="en-US" dirty="0"/>
              <a:t>Have properties that block the parasympathetic nerve.</a:t>
            </a:r>
          </a:p>
          <a:p>
            <a:pPr>
              <a:spcBef>
                <a:spcPct val="35000"/>
              </a:spcBef>
            </a:pPr>
            <a:r>
              <a:rPr lang="ja-JP" altLang="en-US" dirty="0"/>
              <a:t>“</a:t>
            </a:r>
            <a:r>
              <a:rPr lang="en-US" altLang="ja-JP" dirty="0"/>
              <a:t>Hot as a hare, blind as a bat, dry as a bone, red as a beet, and mad as a hatter.</a:t>
            </a:r>
            <a:r>
              <a:rPr lang="ja-JP" altLang="en-US" dirty="0"/>
              <a:t>”</a:t>
            </a:r>
            <a:endParaRPr lang="en-US" altLang="ja-JP" dirty="0"/>
          </a:p>
          <a:p>
            <a:pPr>
              <a:spcBef>
                <a:spcPct val="35000"/>
              </a:spcBef>
            </a:pPr>
            <a:r>
              <a:rPr lang="en-US" altLang="en-US" dirty="0"/>
              <a:t>Common drugs include atropine, Benadryl, jimsonweed, and amitriptyline.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cs typeface="+mj-cs"/>
              </a:rPr>
              <a:t>Anticholinergic Agents </a:t>
            </a:r>
            <a:r>
              <a:rPr lang="en-US" sz="2000" b="0" dirty="0">
                <a:cs typeface="+mj-cs"/>
              </a:rPr>
              <a:t>(2 of 2)</a:t>
            </a:r>
          </a:p>
        </p:txBody>
      </p:sp>
      <p:sp>
        <p:nvSpPr>
          <p:cNvPr id="89091" name="Rectangle 3"/>
          <p:cNvSpPr>
            <a:spLocks noGrp="1" noChangeArrowheads="1"/>
          </p:cNvSpPr>
          <p:nvPr>
            <p:ph idx="1"/>
          </p:nvPr>
        </p:nvSpPr>
        <p:spPr/>
        <p:txBody>
          <a:bodyPr rIns="228600"/>
          <a:lstStyle/>
          <a:p>
            <a:pPr>
              <a:spcBef>
                <a:spcPct val="35000"/>
              </a:spcBef>
            </a:pPr>
            <a:r>
              <a:rPr lang="en-US" altLang="en-US" dirty="0"/>
              <a:t>Some tricyclic antidepressants have significant anticholinergic effects.</a:t>
            </a:r>
          </a:p>
          <a:p>
            <a:pPr>
              <a:spcBef>
                <a:spcPct val="35000"/>
              </a:spcBef>
            </a:pPr>
            <a:r>
              <a:rPr lang="en-US" altLang="en-US" dirty="0"/>
              <a:t>Death from these agents can be rapid.</a:t>
            </a:r>
          </a:p>
          <a:p>
            <a:pPr lvl="1">
              <a:spcBef>
                <a:spcPct val="35000"/>
              </a:spcBef>
            </a:pPr>
            <a:r>
              <a:rPr lang="en-US" altLang="en-US" sz="2200" dirty="0"/>
              <a:t>The patient can go from </a:t>
            </a:r>
            <a:r>
              <a:rPr lang="ja-JP" altLang="en-US" sz="2200" dirty="0"/>
              <a:t>“</a:t>
            </a:r>
            <a:r>
              <a:rPr lang="en-US" altLang="ja-JP" sz="2200" dirty="0"/>
              <a:t>normal</a:t>
            </a:r>
            <a:r>
              <a:rPr lang="ja-JP" altLang="en-US" sz="2200" dirty="0"/>
              <a:t>”</a:t>
            </a:r>
            <a:r>
              <a:rPr lang="en-US" altLang="ja-JP" sz="2200" dirty="0"/>
              <a:t> to seizure and death within 30 minutes.</a:t>
            </a:r>
          </a:p>
          <a:p>
            <a:pPr lvl="1">
              <a:spcBef>
                <a:spcPct val="35000"/>
              </a:spcBef>
            </a:pPr>
            <a:r>
              <a:rPr lang="en-US" altLang="en-US" sz="2200" dirty="0"/>
              <a:t>Transport immediately.</a:t>
            </a:r>
          </a:p>
          <a:p>
            <a:pPr lvl="1">
              <a:spcBef>
                <a:spcPct val="35000"/>
              </a:spcBef>
            </a:pPr>
            <a:r>
              <a:rPr lang="en-US" altLang="en-US" sz="2200" dirty="0"/>
              <a:t>Consider ALS backup.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nSpc>
                <a:spcPct val="85000"/>
              </a:lnSpc>
              <a:defRPr/>
            </a:pPr>
            <a:r>
              <a:rPr lang="en-US" dirty="0">
                <a:cs typeface="+mj-cs"/>
              </a:rPr>
              <a:t>Cholinergic Agents </a:t>
            </a:r>
            <a:r>
              <a:rPr lang="en-US" sz="2000" b="0" dirty="0">
                <a:cs typeface="+mj-cs"/>
              </a:rPr>
              <a:t>(1 of 5)</a:t>
            </a:r>
          </a:p>
        </p:txBody>
      </p:sp>
      <p:sp>
        <p:nvSpPr>
          <p:cNvPr id="90115" name="Content Placeholder 2"/>
          <p:cNvSpPr>
            <a:spLocks noGrp="1"/>
          </p:cNvSpPr>
          <p:nvPr>
            <p:ph idx="1"/>
          </p:nvPr>
        </p:nvSpPr>
        <p:spPr/>
        <p:txBody>
          <a:bodyPr rIns="228600"/>
          <a:lstStyle/>
          <a:p>
            <a:pPr>
              <a:spcBef>
                <a:spcPct val="35000"/>
              </a:spcBef>
            </a:pPr>
            <a:r>
              <a:rPr lang="en-US" altLang="en-US" dirty="0"/>
              <a:t>Overstimulate normal body functions that are controlled by the parasympathetic nerves. </a:t>
            </a:r>
          </a:p>
          <a:p>
            <a:pPr lvl="1">
              <a:spcBef>
                <a:spcPct val="35000"/>
              </a:spcBef>
            </a:pPr>
            <a:r>
              <a:rPr lang="en-US" altLang="en-US" dirty="0"/>
              <a:t>Include </a:t>
            </a:r>
            <a:r>
              <a:rPr lang="ja-JP" altLang="en-US" dirty="0"/>
              <a:t>“</a:t>
            </a:r>
            <a:r>
              <a:rPr lang="en-US" altLang="ja-JP" dirty="0"/>
              <a:t>nerve gases</a:t>
            </a:r>
            <a:r>
              <a:rPr lang="ja-JP" altLang="en-US" dirty="0"/>
              <a:t>”</a:t>
            </a:r>
            <a:r>
              <a:rPr lang="en-US" altLang="ja-JP" dirty="0"/>
              <a:t> designed for chemical warfare and organophosphate insecticides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lnSpc>
                <a:spcPct val="85000"/>
              </a:lnSpc>
              <a:defRPr/>
            </a:pPr>
            <a:r>
              <a:rPr lang="en-US" dirty="0">
                <a:cs typeface="+mj-cs"/>
              </a:rPr>
              <a:t>Cholinergic Agents </a:t>
            </a:r>
            <a:r>
              <a:rPr lang="en-US" sz="2000" b="0" dirty="0">
                <a:cs typeface="+mj-cs"/>
              </a:rPr>
              <a:t>(2 of 5)</a:t>
            </a:r>
          </a:p>
        </p:txBody>
      </p:sp>
      <p:sp>
        <p:nvSpPr>
          <p:cNvPr id="92163" name="Rectangle 3"/>
          <p:cNvSpPr>
            <a:spLocks noGrp="1" noChangeArrowheads="1"/>
          </p:cNvSpPr>
          <p:nvPr>
            <p:ph idx="1"/>
          </p:nvPr>
        </p:nvSpPr>
        <p:spPr/>
        <p:txBody>
          <a:bodyPr rIns="228600"/>
          <a:lstStyle/>
          <a:p>
            <a:pPr>
              <a:spcBef>
                <a:spcPct val="35000"/>
              </a:spcBef>
            </a:pPr>
            <a:r>
              <a:rPr lang="en-US" altLang="en-US" dirty="0"/>
              <a:t>Use the mnemonic DUMBELS to remember the signs and symptoms:</a:t>
            </a:r>
          </a:p>
          <a:p>
            <a:pPr lvl="1">
              <a:spcBef>
                <a:spcPct val="35000"/>
              </a:spcBef>
            </a:pPr>
            <a:r>
              <a:rPr lang="en-US" altLang="en-US" b="1" dirty="0"/>
              <a:t>D</a:t>
            </a:r>
            <a:r>
              <a:rPr lang="en-US" altLang="en-US" dirty="0"/>
              <a:t>iarrhea </a:t>
            </a:r>
          </a:p>
          <a:p>
            <a:pPr lvl="1">
              <a:spcBef>
                <a:spcPct val="35000"/>
              </a:spcBef>
            </a:pPr>
            <a:r>
              <a:rPr lang="en-US" altLang="en-US" b="1" dirty="0"/>
              <a:t>U</a:t>
            </a:r>
            <a:r>
              <a:rPr lang="en-US" altLang="en-US" dirty="0"/>
              <a:t>rination</a:t>
            </a:r>
          </a:p>
          <a:p>
            <a:pPr lvl="1">
              <a:spcBef>
                <a:spcPct val="35000"/>
              </a:spcBef>
            </a:pPr>
            <a:r>
              <a:rPr lang="en-US" altLang="en-US" b="1" dirty="0"/>
              <a:t>M</a:t>
            </a:r>
            <a:r>
              <a:rPr lang="en-US" altLang="en-US" dirty="0"/>
              <a:t>iosis</a:t>
            </a:r>
          </a:p>
          <a:p>
            <a:pPr lvl="1">
              <a:spcBef>
                <a:spcPct val="35000"/>
              </a:spcBef>
            </a:pPr>
            <a:r>
              <a:rPr lang="en-US" altLang="en-US" b="1" dirty="0"/>
              <a:t>B</a:t>
            </a:r>
            <a:r>
              <a:rPr lang="en-US" altLang="en-US" dirty="0"/>
              <a:t>radycardia, bronchospasm, bronchorrhea</a:t>
            </a:r>
          </a:p>
          <a:p>
            <a:pPr lvl="1">
              <a:spcBef>
                <a:spcPct val="35000"/>
              </a:spcBef>
            </a:pPr>
            <a:r>
              <a:rPr lang="en-US" altLang="en-US" b="1" dirty="0"/>
              <a:t>E</a:t>
            </a:r>
            <a:r>
              <a:rPr lang="en-US" altLang="en-US" dirty="0"/>
              <a:t>mesis</a:t>
            </a:r>
          </a:p>
          <a:p>
            <a:pPr lvl="1">
              <a:spcBef>
                <a:spcPct val="35000"/>
              </a:spcBef>
            </a:pPr>
            <a:r>
              <a:rPr lang="en-US" altLang="en-US" b="1" dirty="0"/>
              <a:t>L</a:t>
            </a:r>
            <a:r>
              <a:rPr lang="en-US" altLang="en-US" dirty="0"/>
              <a:t>acrimation</a:t>
            </a:r>
          </a:p>
          <a:p>
            <a:pPr lvl="1">
              <a:spcBef>
                <a:spcPct val="35000"/>
              </a:spcBef>
            </a:pPr>
            <a:r>
              <a:rPr lang="en-US" altLang="en-US" b="1" dirty="0"/>
              <a:t>S</a:t>
            </a:r>
            <a:r>
              <a:rPr lang="en-US" altLang="en-US" dirty="0"/>
              <a:t>eizures, salivation, sweating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dirty="0">
                <a:cs typeface="+mj-cs"/>
              </a:rPr>
              <a:t>Cholinergic Agents </a:t>
            </a:r>
            <a:r>
              <a:rPr lang="en-US" sz="2000" b="0" dirty="0">
                <a:cs typeface="+mj-cs"/>
              </a:rPr>
              <a:t>(3 of 5)</a:t>
            </a:r>
          </a:p>
        </p:txBody>
      </p:sp>
      <p:sp>
        <p:nvSpPr>
          <p:cNvPr id="93187" name="Rectangle 3"/>
          <p:cNvSpPr>
            <a:spLocks noGrp="1" noChangeArrowheads="1"/>
          </p:cNvSpPr>
          <p:nvPr>
            <p:ph idx="1"/>
          </p:nvPr>
        </p:nvSpPr>
        <p:spPr/>
        <p:txBody>
          <a:bodyPr rIns="228600"/>
          <a:lstStyle/>
          <a:p>
            <a:pPr>
              <a:spcBef>
                <a:spcPct val="35000"/>
              </a:spcBef>
            </a:pPr>
            <a:r>
              <a:rPr lang="en-US" altLang="en-US" dirty="0"/>
              <a:t>Or, you can use SLUDGEM:</a:t>
            </a:r>
          </a:p>
          <a:p>
            <a:pPr lvl="1">
              <a:spcBef>
                <a:spcPts val="900"/>
              </a:spcBef>
            </a:pPr>
            <a:r>
              <a:rPr lang="en-US" altLang="en-US" b="1" dirty="0"/>
              <a:t>S</a:t>
            </a:r>
            <a:r>
              <a:rPr lang="en-US" altLang="en-US" dirty="0"/>
              <a:t>alivation, sweating </a:t>
            </a:r>
          </a:p>
          <a:p>
            <a:pPr lvl="1">
              <a:spcBef>
                <a:spcPts val="900"/>
              </a:spcBef>
            </a:pPr>
            <a:r>
              <a:rPr lang="en-US" altLang="en-US" b="1" dirty="0"/>
              <a:t>L</a:t>
            </a:r>
            <a:r>
              <a:rPr lang="en-US" altLang="en-US" dirty="0"/>
              <a:t>acrimation</a:t>
            </a:r>
          </a:p>
          <a:p>
            <a:pPr lvl="1">
              <a:spcBef>
                <a:spcPts val="900"/>
              </a:spcBef>
            </a:pPr>
            <a:r>
              <a:rPr lang="en-US" altLang="en-US" b="1" dirty="0"/>
              <a:t>U</a:t>
            </a:r>
            <a:r>
              <a:rPr lang="en-US" altLang="en-US" dirty="0"/>
              <a:t>rination</a:t>
            </a:r>
          </a:p>
          <a:p>
            <a:pPr lvl="1">
              <a:spcBef>
                <a:spcPts val="900"/>
              </a:spcBef>
            </a:pPr>
            <a:r>
              <a:rPr lang="en-US" altLang="en-US" b="1" dirty="0"/>
              <a:t>D</a:t>
            </a:r>
            <a:r>
              <a:rPr lang="en-US" altLang="en-US" dirty="0"/>
              <a:t>efecation, drooling, diarrhea </a:t>
            </a:r>
          </a:p>
          <a:p>
            <a:pPr lvl="1">
              <a:spcBef>
                <a:spcPts val="900"/>
              </a:spcBef>
            </a:pPr>
            <a:r>
              <a:rPr lang="en-US" altLang="en-US" b="1" dirty="0"/>
              <a:t>G</a:t>
            </a:r>
            <a:r>
              <a:rPr lang="en-US" altLang="en-US" dirty="0"/>
              <a:t>astric upset and cramps</a:t>
            </a:r>
          </a:p>
          <a:p>
            <a:pPr lvl="1">
              <a:spcBef>
                <a:spcPts val="900"/>
              </a:spcBef>
            </a:pPr>
            <a:r>
              <a:rPr lang="en-US" altLang="en-US" b="1" dirty="0"/>
              <a:t>E</a:t>
            </a:r>
            <a:r>
              <a:rPr lang="en-US" altLang="en-US" dirty="0"/>
              <a:t>mesis </a:t>
            </a:r>
          </a:p>
          <a:p>
            <a:pPr lvl="1">
              <a:spcBef>
                <a:spcPts val="900"/>
              </a:spcBef>
            </a:pPr>
            <a:r>
              <a:rPr lang="en-US" altLang="en-US" b="1" dirty="0"/>
              <a:t>M</a:t>
            </a:r>
            <a:r>
              <a:rPr lang="en-US" altLang="en-US" dirty="0"/>
              <a:t>uscle twitching/miosis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nSpc>
                <a:spcPct val="85000"/>
              </a:lnSpc>
              <a:defRPr/>
            </a:pPr>
            <a:r>
              <a:rPr lang="en-US" dirty="0">
                <a:cs typeface="+mj-cs"/>
              </a:rPr>
              <a:t>Cholinergic Agents </a:t>
            </a:r>
            <a:r>
              <a:rPr lang="en-US" sz="2000" b="0" dirty="0">
                <a:cs typeface="+mj-cs"/>
              </a:rPr>
              <a:t>(4 of 5)</a:t>
            </a:r>
          </a:p>
        </p:txBody>
      </p:sp>
      <p:sp>
        <p:nvSpPr>
          <p:cNvPr id="94211" name="Rectangle 3"/>
          <p:cNvSpPr>
            <a:spLocks noGrp="1" noChangeArrowheads="1"/>
          </p:cNvSpPr>
          <p:nvPr>
            <p:ph idx="1"/>
          </p:nvPr>
        </p:nvSpPr>
        <p:spPr/>
        <p:txBody>
          <a:bodyPr rIns="228600"/>
          <a:lstStyle/>
          <a:p>
            <a:pPr>
              <a:spcBef>
                <a:spcPct val="35000"/>
              </a:spcBef>
            </a:pPr>
            <a:r>
              <a:rPr lang="en-US" altLang="en-US" dirty="0"/>
              <a:t>The most important consideration is to avoid exposure yourself.</a:t>
            </a:r>
          </a:p>
          <a:p>
            <a:pPr lvl="1">
              <a:spcBef>
                <a:spcPct val="35000"/>
              </a:spcBef>
            </a:pPr>
            <a:r>
              <a:rPr lang="en-US" altLang="en-US" dirty="0"/>
              <a:t>Decontamination may take priority over immediate transport.</a:t>
            </a:r>
          </a:p>
          <a:p>
            <a:pPr lvl="1">
              <a:spcBef>
                <a:spcPct val="35000"/>
              </a:spcBef>
            </a:pPr>
            <a:r>
              <a:rPr lang="en-US" altLang="en-US" dirty="0"/>
              <a:t>Hazmat team will provide decontamination and contain the exposure chemical. </a:t>
            </a:r>
          </a:p>
          <a:p>
            <a:pPr lvl="1">
              <a:spcBef>
                <a:spcPct val="35000"/>
              </a:spcBef>
            </a:pPr>
            <a:r>
              <a:rPr lang="en-US" altLang="en-US" dirty="0"/>
              <a:t>After decontamination:</a:t>
            </a:r>
          </a:p>
          <a:p>
            <a:pPr lvl="2">
              <a:spcBef>
                <a:spcPts val="900"/>
              </a:spcBef>
            </a:pPr>
            <a:r>
              <a:rPr lang="en-US" altLang="en-US" sz="2000" dirty="0"/>
              <a:t>Decrease the secretions in the mouth and trachea.</a:t>
            </a:r>
          </a:p>
          <a:p>
            <a:pPr lvl="2">
              <a:spcBef>
                <a:spcPts val="900"/>
              </a:spcBef>
            </a:pPr>
            <a:r>
              <a:rPr lang="en-US" altLang="en-US" sz="2000" dirty="0"/>
              <a:t>Provide airway support.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dirty="0">
                <a:cs typeface="+mj-cs"/>
              </a:rPr>
              <a:t>Cholinergic Agents </a:t>
            </a:r>
            <a:r>
              <a:rPr lang="en-US" sz="2000" b="0" dirty="0">
                <a:cs typeface="+mj-cs"/>
              </a:rPr>
              <a:t>(5 of 5)</a:t>
            </a:r>
          </a:p>
        </p:txBody>
      </p:sp>
      <p:sp>
        <p:nvSpPr>
          <p:cNvPr id="95235" name="Rectangle 3"/>
          <p:cNvSpPr>
            <a:spLocks noGrp="1" noChangeArrowheads="1"/>
          </p:cNvSpPr>
          <p:nvPr>
            <p:ph idx="1"/>
          </p:nvPr>
        </p:nvSpPr>
        <p:spPr/>
        <p:txBody>
          <a:bodyPr rIns="228600"/>
          <a:lstStyle/>
          <a:p>
            <a:pPr>
              <a:spcBef>
                <a:spcPct val="35000"/>
              </a:spcBef>
            </a:pPr>
            <a:r>
              <a:rPr lang="en-US" altLang="en-US" dirty="0"/>
              <a:t>Antidote kit may be available.</a:t>
            </a:r>
          </a:p>
          <a:p>
            <a:pPr lvl="1">
              <a:spcBef>
                <a:spcPct val="35000"/>
              </a:spcBef>
            </a:pPr>
            <a:r>
              <a:rPr lang="en-US" altLang="en-US" dirty="0"/>
              <a:t>DuoDote Auto-Injector</a:t>
            </a:r>
          </a:p>
          <a:p>
            <a:pPr lvl="1">
              <a:spcBef>
                <a:spcPct val="35000"/>
              </a:spcBef>
            </a:pPr>
            <a:r>
              <a:rPr lang="en-US" altLang="en-US" dirty="0"/>
              <a:t>The kit consists of a single auto-injector containing atropine and pralidoxime.</a:t>
            </a:r>
          </a:p>
          <a:p>
            <a:pPr lvl="1">
              <a:spcBef>
                <a:spcPct val="35000"/>
              </a:spcBef>
            </a:pPr>
            <a:r>
              <a:rPr lang="en-US" altLang="en-US" dirty="0"/>
              <a:t>If a known exposure to nerve agents with manifestation of signs and symptoms has occurred, use the antidote kit on yourself.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cs typeface="+mj-cs"/>
              </a:rPr>
              <a:t>Miscellaneous Drugs </a:t>
            </a:r>
            <a:r>
              <a:rPr lang="en-US" sz="2000" b="0" dirty="0">
                <a:cs typeface="+mj-cs"/>
              </a:rPr>
              <a:t>(1 of 5)</a:t>
            </a:r>
          </a:p>
        </p:txBody>
      </p:sp>
      <p:sp>
        <p:nvSpPr>
          <p:cNvPr id="96259" name="Content Placeholder 2"/>
          <p:cNvSpPr>
            <a:spLocks noGrp="1"/>
          </p:cNvSpPr>
          <p:nvPr>
            <p:ph idx="1"/>
          </p:nvPr>
        </p:nvSpPr>
        <p:spPr>
          <a:xfrm>
            <a:off x="6604000" y="1447800"/>
            <a:ext cx="5181600" cy="4800600"/>
          </a:xfrm>
        </p:spPr>
        <p:txBody>
          <a:bodyPr rIns="228600"/>
          <a:lstStyle/>
          <a:p>
            <a:pPr>
              <a:spcBef>
                <a:spcPct val="35000"/>
              </a:spcBef>
            </a:pPr>
            <a:r>
              <a:rPr lang="en-US" altLang="en-US" dirty="0"/>
              <a:t>Accidental or intentional overdose with cardiac medications has become common.</a:t>
            </a:r>
          </a:p>
          <a:p>
            <a:pPr lvl="1">
              <a:spcBef>
                <a:spcPct val="35000"/>
              </a:spcBef>
            </a:pPr>
            <a:r>
              <a:rPr lang="en-US" altLang="en-US" dirty="0"/>
              <a:t>Children </a:t>
            </a:r>
          </a:p>
          <a:p>
            <a:pPr lvl="1">
              <a:spcBef>
                <a:spcPct val="35000"/>
              </a:spcBef>
            </a:pPr>
            <a:r>
              <a:rPr lang="en-US" altLang="en-US" dirty="0"/>
              <a:t>Older patients</a:t>
            </a:r>
          </a:p>
        </p:txBody>
      </p:sp>
      <p:pic>
        <p:nvPicPr>
          <p:cNvPr id="9218" name="Picture 2" descr="The table lists the following. 1. Sedative-hypnotics (alprazolam [Xanax], diazepam [Valium], zolpidem [Ambien]). 2. Calcium channel blockers (verapamil, nifedipine, diltiazem). 3. Stimulants and street drugs. 4. Opioids (heroin, fentanyl, oxycodone). 5. Beta blockers (metoprolol, atenolol). 6. Acetaminophen alone or combinations. 7. Alcohols. 8. Antidepressants (selective serotonin reuptake inhibitors such as sertraline [Zoloft] and others). 9. Hypoglycemic drugs. 10. Acetylsalicylic acid (aspirin, oil of wintergreen). 11. Tricyclic antidepressants (amitriptyline [Elavil], imipramine [Tofranil], nortriptyline [Pamelor]).&#10;" title="A table is titled examples of fatally ingested poi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626" y="1492250"/>
            <a:ext cx="4530724" cy="46607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cs typeface="+mj-cs"/>
              </a:rPr>
              <a:t>Miscellaneous Drugs </a:t>
            </a:r>
            <a:r>
              <a:rPr lang="en-US" sz="2000" b="0" dirty="0">
                <a:cs typeface="+mj-cs"/>
              </a:rPr>
              <a:t>(2 of 5)</a:t>
            </a:r>
          </a:p>
        </p:txBody>
      </p:sp>
      <p:sp>
        <p:nvSpPr>
          <p:cNvPr id="97283" name="Content Placeholder 2"/>
          <p:cNvSpPr>
            <a:spLocks noGrp="1"/>
          </p:cNvSpPr>
          <p:nvPr>
            <p:ph idx="1"/>
          </p:nvPr>
        </p:nvSpPr>
        <p:spPr/>
        <p:txBody>
          <a:bodyPr rIns="228600"/>
          <a:lstStyle/>
          <a:p>
            <a:pPr>
              <a:spcBef>
                <a:spcPct val="35000"/>
              </a:spcBef>
            </a:pPr>
            <a:r>
              <a:rPr lang="en-US" altLang="en-US" dirty="0"/>
              <a:t>Signs and symptoms depend on the medication ingested.</a:t>
            </a:r>
          </a:p>
          <a:p>
            <a:r>
              <a:rPr lang="en-US" altLang="en-US" dirty="0"/>
              <a:t>Contact the poison center as soon as possible.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lnSpc>
                <a:spcPct val="85000"/>
              </a:lnSpc>
              <a:defRPr/>
            </a:pPr>
            <a:r>
              <a:rPr lang="en-US" dirty="0">
                <a:cs typeface="+mj-cs"/>
              </a:rPr>
              <a:t>Miscellaneous Drugs </a:t>
            </a:r>
            <a:r>
              <a:rPr lang="en-US" sz="2000" b="0" dirty="0">
                <a:cs typeface="+mj-cs"/>
              </a:rPr>
              <a:t>(3 of 5)</a:t>
            </a:r>
          </a:p>
        </p:txBody>
      </p:sp>
      <p:sp>
        <p:nvSpPr>
          <p:cNvPr id="98307" name="Rectangle 3"/>
          <p:cNvSpPr>
            <a:spLocks noGrp="1" noChangeArrowheads="1"/>
          </p:cNvSpPr>
          <p:nvPr>
            <p:ph idx="1"/>
          </p:nvPr>
        </p:nvSpPr>
        <p:spPr/>
        <p:txBody>
          <a:bodyPr rIns="228600"/>
          <a:lstStyle/>
          <a:p>
            <a:pPr>
              <a:spcBef>
                <a:spcPct val="35000"/>
              </a:spcBef>
            </a:pPr>
            <a:r>
              <a:rPr lang="en-US" altLang="en-US" dirty="0"/>
              <a:t>Aspirin poisoning remains a potentially lethal condition.</a:t>
            </a:r>
          </a:p>
          <a:p>
            <a:pPr>
              <a:spcBef>
                <a:spcPct val="35000"/>
              </a:spcBef>
            </a:pPr>
            <a:r>
              <a:rPr lang="en-US" altLang="en-US" dirty="0"/>
              <a:t>Ingesting too many aspirin may result in:</a:t>
            </a:r>
          </a:p>
          <a:p>
            <a:pPr lvl="1">
              <a:spcBef>
                <a:spcPct val="35000"/>
              </a:spcBef>
            </a:pPr>
            <a:r>
              <a:rPr lang="en-US" altLang="en-US" dirty="0"/>
              <a:t>Nausea</a:t>
            </a:r>
          </a:p>
          <a:p>
            <a:pPr lvl="1">
              <a:spcBef>
                <a:spcPct val="35000"/>
              </a:spcBef>
            </a:pPr>
            <a:r>
              <a:rPr lang="en-US" altLang="en-US" dirty="0"/>
              <a:t>Vomiting</a:t>
            </a:r>
          </a:p>
          <a:p>
            <a:pPr lvl="1">
              <a:spcBef>
                <a:spcPct val="35000"/>
              </a:spcBef>
            </a:pPr>
            <a:r>
              <a:rPr lang="en-US" altLang="en-US" dirty="0"/>
              <a:t>Hyperventilation</a:t>
            </a:r>
          </a:p>
          <a:p>
            <a:pPr lvl="1">
              <a:spcBef>
                <a:spcPct val="35000"/>
              </a:spcBef>
            </a:pPr>
            <a:r>
              <a:rPr lang="en-US" altLang="en-US" dirty="0"/>
              <a:t>Ringing in the 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defRPr/>
            </a:pPr>
            <a:r>
              <a:rPr lang="en-US" dirty="0">
                <a:cs typeface="+mj-cs"/>
              </a:rPr>
              <a:t>Identifying the Patient and the Poison </a:t>
            </a:r>
            <a:r>
              <a:rPr lang="en-US" sz="2000" b="0" dirty="0">
                <a:cs typeface="+mj-cs"/>
              </a:rPr>
              <a:t>(3 of 6)</a:t>
            </a:r>
          </a:p>
        </p:txBody>
      </p:sp>
      <p:pic>
        <p:nvPicPr>
          <p:cNvPr id="1026" name="Picture 2" descr="&quot;The table shows two columns and five rows. The column headers are agent and&#10; signs and symptoms. Row entries are as follows: Row 1. Agent: Opiates (examples, morphine, codeine). Opioids (examples, heroin, fentanyl, methadone, oxycodone). : Signs and symptoms: Hypoventilation or respiratory arrest. Pinpoint pupils. Sedation or coma. Hypotension. Row 2. Agent: Sympathomimetics (examples, mephedrone, cocaine, methamphetamine). Signs and symptoms: Hypertension. Tachycardia. Dilated pupils. Agitation or seizures. Hyperthermia. Row 3. Agent: Sedative-hypnotics (Examples: diazepam, secobarbital, &#10;temazepam, midazolam). Signs and symptoms: Slurred speech. Sedation or coma. Hypoventilation. Hypotension. Row 4. Agent: Anticholinergics (examples, atropine, diphenhydramine,&#10; chlorpheniramine, doxylamine, Datura stramonium [jimsonweed]). Signs and symptoms: Tachycardia. Hyperthermia. Hypertension. Dilated pupils. Dry skin and mucous membranes. Sedation, agitation, seizures, coma, or delirium. Decreased bowel sounds. Row 5. Agent: Cholinergics (examples, organophosphates, pilocarpine, nerve gas). Signs and symptoms: Airway compromise. S L U D G E M: S Salivation, sweating. L Lacrimation (excessive tearing of the eyes). U Urination. D Defecation, drooling, diarrhea. G Gastric upset and cramps. E Emesis (vomiting). M Muscle twitching or miosis (pinpoint pupils).&#10;&quot;&#10;" title="A table is titled typical signs and symptoms of specific overdo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0" y="1282700"/>
            <a:ext cx="6235700" cy="5508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defRPr/>
            </a:pPr>
            <a:r>
              <a:rPr lang="en-US" dirty="0">
                <a:cs typeface="+mj-cs"/>
              </a:rPr>
              <a:t>Miscellaneous Drugs </a:t>
            </a:r>
            <a:r>
              <a:rPr lang="en-US" sz="2000" b="0" dirty="0">
                <a:cs typeface="+mj-cs"/>
              </a:rPr>
              <a:t>(4 of 5)</a:t>
            </a:r>
          </a:p>
        </p:txBody>
      </p:sp>
      <p:sp>
        <p:nvSpPr>
          <p:cNvPr id="99331" name="Rectangle 3"/>
          <p:cNvSpPr>
            <a:spLocks noGrp="1" noChangeArrowheads="1"/>
          </p:cNvSpPr>
          <p:nvPr>
            <p:ph idx="1"/>
          </p:nvPr>
        </p:nvSpPr>
        <p:spPr/>
        <p:txBody>
          <a:bodyPr rIns="228600"/>
          <a:lstStyle/>
          <a:p>
            <a:pPr>
              <a:spcBef>
                <a:spcPct val="35000"/>
              </a:spcBef>
            </a:pPr>
            <a:r>
              <a:rPr lang="en-US" altLang="en-US" dirty="0"/>
              <a:t>Patients with this problem have:</a:t>
            </a:r>
          </a:p>
          <a:p>
            <a:pPr lvl="1">
              <a:spcBef>
                <a:spcPct val="35000"/>
              </a:spcBef>
            </a:pPr>
            <a:r>
              <a:rPr lang="en-US" altLang="en-US" dirty="0"/>
              <a:t>Anxiety</a:t>
            </a:r>
          </a:p>
          <a:p>
            <a:pPr lvl="1">
              <a:spcBef>
                <a:spcPct val="35000"/>
              </a:spcBef>
            </a:pPr>
            <a:r>
              <a:rPr lang="en-US" altLang="en-US" dirty="0"/>
              <a:t>Confusion</a:t>
            </a:r>
          </a:p>
          <a:p>
            <a:pPr lvl="1">
              <a:spcBef>
                <a:spcPct val="35000"/>
              </a:spcBef>
            </a:pPr>
            <a:r>
              <a:rPr lang="en-US" altLang="en-US" dirty="0"/>
              <a:t>Tachypnea</a:t>
            </a:r>
          </a:p>
          <a:p>
            <a:pPr lvl="1">
              <a:spcBef>
                <a:spcPct val="35000"/>
              </a:spcBef>
            </a:pPr>
            <a:r>
              <a:rPr lang="en-US" altLang="en-US" dirty="0"/>
              <a:t>Hyperthermia</a:t>
            </a:r>
          </a:p>
          <a:p>
            <a:pPr lvl="1">
              <a:spcBef>
                <a:spcPct val="35000"/>
              </a:spcBef>
            </a:pPr>
            <a:r>
              <a:rPr lang="en-US" altLang="en-US" dirty="0"/>
              <a:t>Danger of having seizures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lnSpc>
                <a:spcPct val="85000"/>
              </a:lnSpc>
              <a:defRPr/>
            </a:pPr>
            <a:r>
              <a:rPr lang="en-US" dirty="0">
                <a:cs typeface="+mj-cs"/>
              </a:rPr>
              <a:t>Miscellaneous Drugs </a:t>
            </a:r>
            <a:r>
              <a:rPr lang="en-US" sz="2000" b="0" dirty="0">
                <a:cs typeface="+mj-cs"/>
              </a:rPr>
              <a:t>(5 of 5)</a:t>
            </a:r>
          </a:p>
        </p:txBody>
      </p:sp>
      <p:sp>
        <p:nvSpPr>
          <p:cNvPr id="100355" name="Rectangle 3"/>
          <p:cNvSpPr>
            <a:spLocks noGrp="1" noChangeArrowheads="1"/>
          </p:cNvSpPr>
          <p:nvPr>
            <p:ph idx="1"/>
          </p:nvPr>
        </p:nvSpPr>
        <p:spPr/>
        <p:txBody>
          <a:bodyPr rIns="228600"/>
          <a:lstStyle/>
          <a:p>
            <a:pPr>
              <a:spcBef>
                <a:spcPct val="35000"/>
              </a:spcBef>
            </a:pPr>
            <a:r>
              <a:rPr lang="en-US" altLang="en-US" dirty="0"/>
              <a:t>Overdosing with acetaminophen is also very common.</a:t>
            </a:r>
          </a:p>
          <a:p>
            <a:pPr>
              <a:spcBef>
                <a:spcPct val="35000"/>
              </a:spcBef>
            </a:pPr>
            <a:r>
              <a:rPr lang="en-US" altLang="en-US" dirty="0"/>
              <a:t>Some alcohols, including methyl alcohol and ethylene glycol, are even more toxic than ethyl alcohol (drinking alcohol).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defRPr/>
            </a:pPr>
            <a:r>
              <a:rPr lang="en-US" dirty="0">
                <a:cs typeface="+mj-cs"/>
              </a:rPr>
              <a:t>Food Poisoning </a:t>
            </a:r>
            <a:r>
              <a:rPr lang="en-US" sz="2000" b="0" dirty="0">
                <a:cs typeface="+mj-cs"/>
              </a:rPr>
              <a:t>(1 of 6)</a:t>
            </a:r>
          </a:p>
        </p:txBody>
      </p:sp>
      <p:sp>
        <p:nvSpPr>
          <p:cNvPr id="101379" name="Content Placeholder 2"/>
          <p:cNvSpPr>
            <a:spLocks noGrp="1"/>
          </p:cNvSpPr>
          <p:nvPr>
            <p:ph idx="1"/>
          </p:nvPr>
        </p:nvSpPr>
        <p:spPr/>
        <p:txBody>
          <a:bodyPr rIns="228600"/>
          <a:lstStyle/>
          <a:p>
            <a:pPr>
              <a:spcBef>
                <a:spcPct val="35000"/>
              </a:spcBef>
            </a:pPr>
            <a:r>
              <a:rPr lang="en-US" altLang="en-US" dirty="0"/>
              <a:t>Almost always caused by eating food contaminated by bacteria</a:t>
            </a:r>
          </a:p>
          <a:p>
            <a:pPr>
              <a:spcBef>
                <a:spcPct val="35000"/>
              </a:spcBef>
            </a:pPr>
            <a:r>
              <a:rPr lang="en-US" altLang="en-US" dirty="0"/>
              <a:t>Two main types:</a:t>
            </a:r>
          </a:p>
          <a:p>
            <a:pPr lvl="1">
              <a:spcBef>
                <a:spcPct val="35000"/>
              </a:spcBef>
            </a:pPr>
            <a:r>
              <a:rPr lang="en-US" altLang="en-US" dirty="0"/>
              <a:t>Organism itself may cause disease.</a:t>
            </a:r>
          </a:p>
          <a:p>
            <a:pPr lvl="1">
              <a:spcBef>
                <a:spcPct val="35000"/>
              </a:spcBef>
            </a:pPr>
            <a:r>
              <a:rPr lang="en-US" altLang="en-US" dirty="0"/>
              <a:t>Organism may produce toxins that cause disease.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nSpc>
                <a:spcPct val="85000"/>
              </a:lnSpc>
              <a:defRPr/>
            </a:pPr>
            <a:r>
              <a:rPr lang="en-US" dirty="0">
                <a:cs typeface="+mj-cs"/>
              </a:rPr>
              <a:t>Food Poisoning </a:t>
            </a:r>
            <a:r>
              <a:rPr lang="en-US" sz="2000" b="0" dirty="0">
                <a:cs typeface="+mj-cs"/>
              </a:rPr>
              <a:t>(2 of 6)</a:t>
            </a:r>
          </a:p>
        </p:txBody>
      </p:sp>
      <p:sp>
        <p:nvSpPr>
          <p:cNvPr id="102403" name="Rectangle 3"/>
          <p:cNvSpPr>
            <a:spLocks noGrp="1" noChangeArrowheads="1"/>
          </p:cNvSpPr>
          <p:nvPr>
            <p:ph idx="1"/>
          </p:nvPr>
        </p:nvSpPr>
        <p:spPr>
          <a:xfrm>
            <a:off x="6604000" y="1447800"/>
            <a:ext cx="5181600" cy="4800600"/>
          </a:xfrm>
        </p:spPr>
        <p:txBody>
          <a:bodyPr rIns="228600"/>
          <a:lstStyle/>
          <a:p>
            <a:pPr>
              <a:spcBef>
                <a:spcPct val="35000"/>
              </a:spcBef>
            </a:pPr>
            <a:r>
              <a:rPr lang="en-US" altLang="en-US" dirty="0"/>
              <a:t>One organism that produces direct effects of food poisoning is the </a:t>
            </a:r>
            <a:r>
              <a:rPr lang="en-US" altLang="en-US" i="1" dirty="0"/>
              <a:t>Salmonella </a:t>
            </a:r>
            <a:r>
              <a:rPr lang="en-US" altLang="en-US" dirty="0"/>
              <a:t>bacterium.</a:t>
            </a:r>
          </a:p>
        </p:txBody>
      </p:sp>
      <p:pic>
        <p:nvPicPr>
          <p:cNvPr id="10242" name="Picture 2" descr="The table lists the following. 1. Campylobacter. 2. Clostridium botulinum toxin. 3. Clostridium perfringens. 4. Cryptosporidium. 5. Cyclospora. 6. Escherichia coli. 7. Giardia lamblia. 8. Listeria monocytogenes. 9. Norovirus. 10. Rotavirus. 11. Salmonella. 12. Shigella. 13. Staphylococcus toxin. 14. Vibrio parahaemolyticus. 15. Yersinia enterocolitica.&#10;" title="A table is titled common causes of food pois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 y="1454150"/>
            <a:ext cx="4751388" cy="4808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lnSpc>
                <a:spcPct val="85000"/>
              </a:lnSpc>
              <a:defRPr/>
            </a:pPr>
            <a:r>
              <a:rPr lang="en-US" dirty="0">
                <a:cs typeface="+mj-cs"/>
              </a:rPr>
              <a:t>Food Poisoning </a:t>
            </a:r>
            <a:r>
              <a:rPr lang="en-US" sz="2000" b="0" dirty="0">
                <a:cs typeface="+mj-cs"/>
              </a:rPr>
              <a:t>(3 of 6)</a:t>
            </a:r>
          </a:p>
        </p:txBody>
      </p:sp>
      <p:sp>
        <p:nvSpPr>
          <p:cNvPr id="103427" name="Rectangle 3"/>
          <p:cNvSpPr>
            <a:spLocks noGrp="1" noChangeArrowheads="1"/>
          </p:cNvSpPr>
          <p:nvPr>
            <p:ph idx="1"/>
          </p:nvPr>
        </p:nvSpPr>
        <p:spPr/>
        <p:txBody>
          <a:bodyPr rIns="228600"/>
          <a:lstStyle/>
          <a:p>
            <a:pPr>
              <a:spcBef>
                <a:spcPct val="35000"/>
              </a:spcBef>
            </a:pPr>
            <a:r>
              <a:rPr lang="en-US" altLang="en-US" dirty="0"/>
              <a:t>Causes salmonellosis</a:t>
            </a:r>
          </a:p>
          <a:p>
            <a:pPr lvl="1">
              <a:spcBef>
                <a:spcPct val="35000"/>
              </a:spcBef>
            </a:pPr>
            <a:r>
              <a:rPr lang="en-US" altLang="en-US" dirty="0"/>
              <a:t>Characterized by severe GI symptoms within 72 hours of ingestion, including nausea, vomiting, abdominal pain, and diarrhea</a:t>
            </a:r>
          </a:p>
          <a:p>
            <a:pPr lvl="1">
              <a:spcBef>
                <a:spcPct val="35000"/>
              </a:spcBef>
            </a:pPr>
            <a:r>
              <a:rPr lang="en-US" altLang="en-US" dirty="0"/>
              <a:t>Proper cooking kills bacteria, and proper cleanliness in the kitchen prevents the contamination of uncooked foods.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a:lnSpc>
                <a:spcPct val="85000"/>
              </a:lnSpc>
              <a:defRPr/>
            </a:pPr>
            <a:r>
              <a:rPr lang="en-US" dirty="0">
                <a:cs typeface="+mj-cs"/>
              </a:rPr>
              <a:t>Food Poisoning </a:t>
            </a:r>
            <a:r>
              <a:rPr lang="en-US" sz="2000" b="0" dirty="0">
                <a:cs typeface="+mj-cs"/>
              </a:rPr>
              <a:t>(4 of 6)</a:t>
            </a:r>
          </a:p>
        </p:txBody>
      </p:sp>
      <p:sp>
        <p:nvSpPr>
          <p:cNvPr id="104451" name="Rectangle 3"/>
          <p:cNvSpPr>
            <a:spLocks noGrp="1" noChangeArrowheads="1"/>
          </p:cNvSpPr>
          <p:nvPr>
            <p:ph idx="1"/>
          </p:nvPr>
        </p:nvSpPr>
        <p:spPr/>
        <p:txBody>
          <a:bodyPr rIns="228600"/>
          <a:lstStyle/>
          <a:p>
            <a:pPr>
              <a:spcBef>
                <a:spcPct val="35000"/>
              </a:spcBef>
            </a:pPr>
            <a:r>
              <a:rPr lang="en-US" altLang="en-US" dirty="0"/>
              <a:t>The more common cause of food poisoning is the ingestion of powerful toxins produced by bacteria, often in leftovers.</a:t>
            </a:r>
          </a:p>
          <a:p>
            <a:pPr lvl="1">
              <a:spcBef>
                <a:spcPct val="35000"/>
              </a:spcBef>
            </a:pPr>
            <a:r>
              <a:rPr lang="en-US" altLang="en-US" dirty="0"/>
              <a:t>The bacterium </a:t>
            </a:r>
            <a:r>
              <a:rPr lang="en-US" altLang="en-US" i="1" dirty="0"/>
              <a:t>Staphylococcus</a:t>
            </a:r>
            <a:r>
              <a:rPr lang="en-US" altLang="en-US" dirty="0"/>
              <a:t> is quick to grow and produce toxins in food.</a:t>
            </a:r>
          </a:p>
          <a:p>
            <a:pPr lvl="1">
              <a:spcBef>
                <a:spcPct val="35000"/>
              </a:spcBef>
            </a:pPr>
            <a:r>
              <a:rPr lang="en-US" altLang="en-US" dirty="0"/>
              <a:t>Foods left unrefrigerated are a common vehicle.</a:t>
            </a:r>
          </a:p>
          <a:p>
            <a:pPr lvl="1">
              <a:spcBef>
                <a:spcPct val="35000"/>
              </a:spcBef>
            </a:pPr>
            <a:r>
              <a:rPr lang="en-US" altLang="en-US" dirty="0"/>
              <a:t>Symptoms usually within start 2 to 3 hours or as long as 8 to 12 hours after ingestion.</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lnSpc>
                <a:spcPct val="85000"/>
              </a:lnSpc>
              <a:defRPr/>
            </a:pPr>
            <a:r>
              <a:rPr lang="en-US" dirty="0">
                <a:cs typeface="+mj-cs"/>
              </a:rPr>
              <a:t>Food Poisoning </a:t>
            </a:r>
            <a:r>
              <a:rPr lang="en-US" sz="2000" b="0" dirty="0">
                <a:cs typeface="+mj-cs"/>
              </a:rPr>
              <a:t>(5 of 6)</a:t>
            </a:r>
          </a:p>
        </p:txBody>
      </p:sp>
      <p:sp>
        <p:nvSpPr>
          <p:cNvPr id="105475" name="Rectangle 3"/>
          <p:cNvSpPr>
            <a:spLocks noGrp="1" noChangeArrowheads="1"/>
          </p:cNvSpPr>
          <p:nvPr>
            <p:ph idx="1"/>
          </p:nvPr>
        </p:nvSpPr>
        <p:spPr/>
        <p:txBody>
          <a:bodyPr rIns="228600"/>
          <a:lstStyle/>
          <a:p>
            <a:pPr>
              <a:spcBef>
                <a:spcPct val="35000"/>
              </a:spcBef>
            </a:pPr>
            <a:r>
              <a:rPr lang="en-US" altLang="en-US" dirty="0"/>
              <a:t>The most severe form of toxin ingestion is botulism.</a:t>
            </a:r>
          </a:p>
          <a:p>
            <a:pPr lvl="1">
              <a:spcBef>
                <a:spcPct val="35000"/>
              </a:spcBef>
            </a:pPr>
            <a:r>
              <a:rPr lang="en-US" altLang="en-US" dirty="0"/>
              <a:t>Can result from eating improperly canned food</a:t>
            </a:r>
          </a:p>
          <a:p>
            <a:pPr lvl="1">
              <a:spcBef>
                <a:spcPct val="35000"/>
              </a:spcBef>
            </a:pPr>
            <a:r>
              <a:rPr lang="en-US" altLang="en-US" dirty="0"/>
              <a:t>Symptoms are neurologic:</a:t>
            </a:r>
          </a:p>
          <a:p>
            <a:pPr lvl="2"/>
            <a:r>
              <a:rPr lang="en-US" altLang="en-US" sz="2000" dirty="0"/>
              <a:t>Blurring of vision</a:t>
            </a:r>
          </a:p>
          <a:p>
            <a:pPr lvl="2"/>
            <a:r>
              <a:rPr lang="en-US" altLang="en-US" sz="2000" dirty="0"/>
              <a:t>Weakness</a:t>
            </a:r>
          </a:p>
          <a:p>
            <a:pPr lvl="2"/>
            <a:r>
              <a:rPr lang="en-US" altLang="en-US" sz="2000" dirty="0"/>
              <a:t>Difficulty in speaking and breathing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a:lnSpc>
                <a:spcPct val="85000"/>
              </a:lnSpc>
              <a:defRPr/>
            </a:pPr>
            <a:r>
              <a:rPr lang="en-US" dirty="0">
                <a:cs typeface="+mj-cs"/>
              </a:rPr>
              <a:t>Food Poisoning </a:t>
            </a:r>
            <a:r>
              <a:rPr lang="en-US" sz="2000" b="0" dirty="0">
                <a:cs typeface="+mj-cs"/>
              </a:rPr>
              <a:t>(6 of 6)</a:t>
            </a:r>
          </a:p>
        </p:txBody>
      </p:sp>
      <p:sp>
        <p:nvSpPr>
          <p:cNvPr id="106499" name="Rectangle 3"/>
          <p:cNvSpPr>
            <a:spLocks noGrp="1" noChangeArrowheads="1"/>
          </p:cNvSpPr>
          <p:nvPr>
            <p:ph idx="1"/>
          </p:nvPr>
        </p:nvSpPr>
        <p:spPr/>
        <p:txBody>
          <a:bodyPr rIns="228600"/>
          <a:lstStyle/>
          <a:p>
            <a:pPr>
              <a:spcBef>
                <a:spcPct val="35000"/>
              </a:spcBef>
            </a:pPr>
            <a:r>
              <a:rPr lang="en-US" altLang="en-US" dirty="0"/>
              <a:t>Do not try to determine the specific cause of acute GI problems.</a:t>
            </a:r>
          </a:p>
          <a:p>
            <a:pPr lvl="1">
              <a:spcBef>
                <a:spcPct val="35000"/>
              </a:spcBef>
            </a:pPr>
            <a:r>
              <a:rPr lang="en-US" altLang="en-US" dirty="0"/>
              <a:t>Gather as much history as possible from the patient.</a:t>
            </a:r>
          </a:p>
          <a:p>
            <a:pPr lvl="1">
              <a:spcBef>
                <a:spcPct val="35000"/>
              </a:spcBef>
            </a:pPr>
            <a:r>
              <a:rPr lang="en-US" altLang="en-US" dirty="0"/>
              <a:t>When two or more persons have the same illness, take along the suspected food.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nSpc>
                <a:spcPct val="85000"/>
              </a:lnSpc>
              <a:defRPr/>
            </a:pPr>
            <a:r>
              <a:rPr lang="en-US" dirty="0">
                <a:cs typeface="+mj-cs"/>
              </a:rPr>
              <a:t>Plant Poisoning </a:t>
            </a:r>
            <a:r>
              <a:rPr lang="en-US" sz="2000" b="0" dirty="0">
                <a:cs typeface="+mj-cs"/>
              </a:rPr>
              <a:t>(1 of 4)</a:t>
            </a:r>
          </a:p>
        </p:txBody>
      </p:sp>
      <p:sp>
        <p:nvSpPr>
          <p:cNvPr id="107523" name="Content Placeholder 2"/>
          <p:cNvSpPr>
            <a:spLocks noGrp="1"/>
          </p:cNvSpPr>
          <p:nvPr>
            <p:ph idx="1"/>
          </p:nvPr>
        </p:nvSpPr>
        <p:spPr>
          <a:xfrm>
            <a:off x="6096000" y="1447800"/>
            <a:ext cx="5181600" cy="4800600"/>
          </a:xfrm>
        </p:spPr>
        <p:txBody>
          <a:bodyPr rIns="228600"/>
          <a:lstStyle/>
          <a:p>
            <a:pPr>
              <a:spcBef>
                <a:spcPct val="35000"/>
              </a:spcBef>
            </a:pPr>
            <a:r>
              <a:rPr lang="en-US" altLang="en-US" dirty="0"/>
              <a:t>There are tens of thousands of cases of plant poisoning annually.</a:t>
            </a:r>
          </a:p>
          <a:p>
            <a:pPr lvl="1">
              <a:spcBef>
                <a:spcPct val="35000"/>
              </a:spcBef>
            </a:pPr>
            <a:r>
              <a:rPr lang="en-US" altLang="en-US" dirty="0"/>
              <a:t>Many household plants are poisonous if ingested.</a:t>
            </a:r>
          </a:p>
        </p:txBody>
      </p:sp>
      <p:pic>
        <p:nvPicPr>
          <p:cNvPr id="11266" name="Picture 2" descr="The table shows two columns and fifteen rows. The column headers are scientific name and common name. Row entries are as follows. Row 1. Abrus precatorius: Jequirity bean or rosary pea. Row 2: Cicuta species: Water hemlock or wild carrot. Row 3. Colchicum autumnale: Autumn crocus. Row 4. Conium maculatum: Poison hemlock. Row 5. Convallaria majalis: Lily of the valley. Row 6. Datura species: Jimsonweed or stinkweed. Row 7. Dieffenbachia: Dumbcane.  Row 8. Digitalis purpurea: Foxglove. Row 9. Nerium oleander: Oleander or rose laurel. Row 10. Nicotiana glauca: Tree tobacco. Row 11. Phoradendron: Mistletoe.  Row 12. Phytolacca americana: Pokeweed. Row 13. Rheum rhabarbarum: Rhubarb. Row 14. Rhododendron: Rhododendron or azalea. Row 15. Ricinus communis: Castor bean. Row 16. Solarium nigrum: Nightshade. Row 17. Zygadenus species: Death camas.&#10;" title="A table is titled common toxic pla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05" y="1333500"/>
            <a:ext cx="3498078" cy="5449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nSpc>
                <a:spcPct val="85000"/>
              </a:lnSpc>
              <a:defRPr/>
            </a:pPr>
            <a:r>
              <a:rPr lang="en-US" dirty="0">
                <a:cs typeface="+mj-cs"/>
              </a:rPr>
              <a:t>Plant Poisoning </a:t>
            </a:r>
            <a:r>
              <a:rPr lang="en-US" sz="2000" b="0" dirty="0">
                <a:cs typeface="+mj-cs"/>
              </a:rPr>
              <a:t>(2 of 4)</a:t>
            </a:r>
          </a:p>
        </p:txBody>
      </p:sp>
      <p:sp>
        <p:nvSpPr>
          <p:cNvPr id="108547" name="Rectangle 3"/>
          <p:cNvSpPr>
            <a:spLocks noGrp="1" noChangeArrowheads="1"/>
          </p:cNvSpPr>
          <p:nvPr>
            <p:ph idx="1"/>
          </p:nvPr>
        </p:nvSpPr>
        <p:spPr/>
        <p:txBody>
          <a:bodyPr rIns="228600"/>
          <a:lstStyle/>
          <a:p>
            <a:pPr>
              <a:spcBef>
                <a:spcPct val="35000"/>
              </a:spcBef>
            </a:pPr>
            <a:r>
              <a:rPr lang="en-US" altLang="en-US" dirty="0"/>
              <a:t>It is impossible to memorize every plant or poison, let alone their effects.</a:t>
            </a:r>
          </a:p>
          <a:p>
            <a:pPr lvl="1">
              <a:spcBef>
                <a:spcPct val="35000"/>
              </a:spcBef>
            </a:pPr>
            <a:r>
              <a:rPr lang="en-US" altLang="en-US" dirty="0"/>
              <a:t>Assess the patient</a:t>
            </a:r>
            <a:r>
              <a:rPr lang="ja-JP" altLang="en-US" dirty="0"/>
              <a:t>’</a:t>
            </a:r>
            <a:r>
              <a:rPr lang="en-US" altLang="ja-JP" dirty="0"/>
              <a:t>s airway and vital signs.</a:t>
            </a:r>
          </a:p>
          <a:p>
            <a:pPr lvl="1">
              <a:spcBef>
                <a:spcPct val="35000"/>
              </a:spcBef>
            </a:pPr>
            <a:r>
              <a:rPr lang="en-US" altLang="en-US" dirty="0"/>
              <a:t>Notify the regional poison center.</a:t>
            </a:r>
          </a:p>
          <a:p>
            <a:pPr lvl="1">
              <a:spcBef>
                <a:spcPct val="35000"/>
              </a:spcBef>
            </a:pPr>
            <a:r>
              <a:rPr lang="en-US" altLang="en-US" dirty="0"/>
              <a:t>Take the plant to the emergency department.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1435</TotalTime>
  <Words>12586</Words>
  <Application>Microsoft Macintosh PowerPoint</Application>
  <PresentationFormat>Widescreen</PresentationFormat>
  <Paragraphs>1387</Paragraphs>
  <Slides>131</Slides>
  <Notes>100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131</vt:i4>
      </vt:variant>
    </vt:vector>
  </HeadingPairs>
  <TitlesOfParts>
    <vt:vector size="136" baseType="lpstr">
      <vt:lpstr>Arial</vt:lpstr>
      <vt:lpstr>Calibri</vt:lpstr>
      <vt:lpstr>Times New Roman</vt:lpstr>
      <vt:lpstr>Wingdings</vt:lpstr>
      <vt:lpstr>Educational subjects 16x9</vt:lpstr>
      <vt:lpstr>Toxicology</vt:lpstr>
      <vt:lpstr>National EMS Education Standard Competencies (1 of 3)</vt:lpstr>
      <vt:lpstr>National EMS Education Standard Competencies (2 of 3)</vt:lpstr>
      <vt:lpstr>National EMS Education Standard Competencies (3 of 3)</vt:lpstr>
      <vt:lpstr>Introduction (1 of 2)</vt:lpstr>
      <vt:lpstr>Introduction (2 of 2)</vt:lpstr>
      <vt:lpstr>Identifying the Patient and the Poison (1 of 6)</vt:lpstr>
      <vt:lpstr>Identifying the Patient and the Poison (2 of 6)</vt:lpstr>
      <vt:lpstr>Identifying the Patient and the Poison (3 of 6)</vt:lpstr>
      <vt:lpstr>Identifying the Patient and the Poison (4 of 6)</vt:lpstr>
      <vt:lpstr>Identifying the Patient and the Poison (5 of 6)</vt:lpstr>
      <vt:lpstr>Identifying the Patient and the Poison (6 of 6)</vt:lpstr>
      <vt:lpstr>How Poisons Enter the Body (1 of 2)</vt:lpstr>
      <vt:lpstr>How Poisons Enter the Body (2 of 2)</vt:lpstr>
      <vt:lpstr>Inhaled Poisons (1 of 3)</vt:lpstr>
      <vt:lpstr>Inhaled Poisons (2 of 3)</vt:lpstr>
      <vt:lpstr>Inhaled Poisons (3 of 3)</vt:lpstr>
      <vt:lpstr>Absorbed and Surface Contact Poisons (1 of 6)</vt:lpstr>
      <vt:lpstr>Absorbed and Surface Contact Poisons (2 of 6)</vt:lpstr>
      <vt:lpstr>Absorbed and Surface Contact Poisons (3 of 6)</vt:lpstr>
      <vt:lpstr>Absorbed and Surface Contact Poisons (4 of 6)</vt:lpstr>
      <vt:lpstr>Absorbed and Surface Contact Poisons (5 of 6)</vt:lpstr>
      <vt:lpstr>Absorbed and Surface Contact Poisons (6 of 6)</vt:lpstr>
      <vt:lpstr>Ingested Poisons (1 of 4)</vt:lpstr>
      <vt:lpstr>Ingested Poisons (2 of 4)</vt:lpstr>
      <vt:lpstr>Ingested Poisons (3 of 4)</vt:lpstr>
      <vt:lpstr>Ingested Poisons (4 of 4)</vt:lpstr>
      <vt:lpstr>Injected Poisons (1 of 2)</vt:lpstr>
      <vt:lpstr>Injected Poisons (2 of 2)</vt:lpstr>
      <vt:lpstr>Scene Size-up</vt:lpstr>
      <vt:lpstr>Primary Assessment (1 of 3)</vt:lpstr>
      <vt:lpstr>Primary Assessment (2 of 3)</vt:lpstr>
      <vt:lpstr>Primary Assessment (3 of 3)</vt:lpstr>
      <vt:lpstr>History Taking (1 of 3)</vt:lpstr>
      <vt:lpstr>History Taking (2 of 3)</vt:lpstr>
      <vt:lpstr>History Taking (3 of 3)</vt:lpstr>
      <vt:lpstr>Secondary Assessment</vt:lpstr>
      <vt:lpstr>Reassessment (1 of 3)</vt:lpstr>
      <vt:lpstr>Reassessment (2 of 3)</vt:lpstr>
      <vt:lpstr>Reassessment (3 of 3)</vt:lpstr>
      <vt:lpstr>Emergency Medical Care (1 of 6)</vt:lpstr>
      <vt:lpstr>Emergency Medical Care (2 of 6)</vt:lpstr>
      <vt:lpstr>Emergency Medical Care (3 of 6)</vt:lpstr>
      <vt:lpstr>Emergency Medical Care (4 of 6)</vt:lpstr>
      <vt:lpstr>Emergency Medical Care (5 of 6)</vt:lpstr>
      <vt:lpstr>Emergency Medical Care (6 of 6)</vt:lpstr>
      <vt:lpstr>Specific Poisons (1 of 2)</vt:lpstr>
      <vt:lpstr>Specific Poisons (2 of 2)</vt:lpstr>
      <vt:lpstr>Alcohol (1 of 5)</vt:lpstr>
      <vt:lpstr>Alcohol (2 of 5)</vt:lpstr>
      <vt:lpstr>Alcohol (3 of 5)</vt:lpstr>
      <vt:lpstr>Alcohol (4 of 5)</vt:lpstr>
      <vt:lpstr>Alcohol (5 of 5)</vt:lpstr>
      <vt:lpstr>Opioids (1 of 7)</vt:lpstr>
      <vt:lpstr>Opioids (2 of 7)</vt:lpstr>
      <vt:lpstr>Opioids (3 of 7)</vt:lpstr>
      <vt:lpstr>Opioids (4 of 7)</vt:lpstr>
      <vt:lpstr>Opioids (5 of 7)</vt:lpstr>
      <vt:lpstr>Opioids (6 of 7)</vt:lpstr>
      <vt:lpstr>Opioids (7 of 7)</vt:lpstr>
      <vt:lpstr>Sedative-Hypnotic Drugs (1 of 2)</vt:lpstr>
      <vt:lpstr>Sedative-Hypnotic Drugs (2 of 2)</vt:lpstr>
      <vt:lpstr>Abused Inhalants (1 of 2)</vt:lpstr>
      <vt:lpstr>Abused Inhalants (2 of 2)</vt:lpstr>
      <vt:lpstr>Hydrogen Sulfide (1 of 2)</vt:lpstr>
      <vt:lpstr>Hydrogen Sulfide (2 of 2)</vt:lpstr>
      <vt:lpstr>Sympathomimetics (1 of 4)</vt:lpstr>
      <vt:lpstr>Sympathomimetics (2 of 4)</vt:lpstr>
      <vt:lpstr>Sympathomimetics (3 of 4)</vt:lpstr>
      <vt:lpstr>Sympathomimetics (4 of 4)</vt:lpstr>
      <vt:lpstr>Synthetic Cathinones (Bath Salts) (1 of 2)</vt:lpstr>
      <vt:lpstr>Synthetic Cathinones (Bath Salts) (2 of 2)</vt:lpstr>
      <vt:lpstr>Marijuana (1 of 4)</vt:lpstr>
      <vt:lpstr>Marijuana (2 of 4)</vt:lpstr>
      <vt:lpstr>Marijuana (3 of 4)</vt:lpstr>
      <vt:lpstr>Marijuana (4 of 4)</vt:lpstr>
      <vt:lpstr>Hallucinogens (1 of 3)</vt:lpstr>
      <vt:lpstr>Hallucinogens (2 of 3)</vt:lpstr>
      <vt:lpstr>Hallucinogens (3 of 3)</vt:lpstr>
      <vt:lpstr>Anticholinergic Agents (1 of 2)</vt:lpstr>
      <vt:lpstr>Anticholinergic Agents (2 of 2)</vt:lpstr>
      <vt:lpstr>Cholinergic Agents (1 of 5)</vt:lpstr>
      <vt:lpstr>Cholinergic Agents (2 of 5)</vt:lpstr>
      <vt:lpstr>Cholinergic Agents (3 of 5)</vt:lpstr>
      <vt:lpstr>Cholinergic Agents (4 of 5)</vt:lpstr>
      <vt:lpstr>Cholinergic Agents (5 of 5)</vt:lpstr>
      <vt:lpstr>Miscellaneous Drugs (1 of 5)</vt:lpstr>
      <vt:lpstr>Miscellaneous Drugs (2 of 5)</vt:lpstr>
      <vt:lpstr>Miscellaneous Drugs (3 of 5)</vt:lpstr>
      <vt:lpstr>Miscellaneous Drugs (4 of 5)</vt:lpstr>
      <vt:lpstr>Miscellaneous Drugs (5 of 5)</vt:lpstr>
      <vt:lpstr>Food Poisoning (1 of 6)</vt:lpstr>
      <vt:lpstr>Food Poisoning (2 of 6)</vt:lpstr>
      <vt:lpstr>Food Poisoning (3 of 6)</vt:lpstr>
      <vt:lpstr>Food Poisoning (4 of 6)</vt:lpstr>
      <vt:lpstr>Food Poisoning (5 of 6)</vt:lpstr>
      <vt:lpstr>Food Poisoning (6 of 6)</vt:lpstr>
      <vt:lpstr>Plant Poisoning (1 of 4)</vt:lpstr>
      <vt:lpstr>Plant Poisoning (2 of 4)</vt:lpstr>
      <vt:lpstr>Plant Poisoning (3 of 4)</vt:lpstr>
      <vt:lpstr>Plant Poisoning (4 of 4)</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56</cp:revision>
  <dcterms:created xsi:type="dcterms:W3CDTF">2019-03-08T18:11:57Z</dcterms:created>
  <dcterms:modified xsi:type="dcterms:W3CDTF">2021-01-04T18:51:37Z</dcterms:modified>
</cp:coreProperties>
</file>